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1T12:21:10.692"/>
    </inkml:context>
    <inkml:brush xml:id="br0">
      <inkml:brushProperty name="width" value="0.05" units="cm"/>
      <inkml:brushProperty name="height" value="0.05" units="cm"/>
      <inkml:brushProperty name="color" value="#E71224"/>
    </inkml:brush>
  </inkml:definitions>
  <inkml:trace contextRef="#ctx0" brushRef="#br0">105 1 24575,'-26'79'0,"0"-1"0,0 1 0,-1-1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5/23/23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707078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46207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4272097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597219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5/23/23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4652532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988752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575844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3220870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475755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5/23/23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78189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5/23/23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46631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5/23/23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69771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85156DEE-4362-47C8-8340-B060F976E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6">
            <a:extLst>
              <a:ext uri="{FF2B5EF4-FFF2-40B4-BE49-F238E27FC236}">
                <a16:creationId xmlns:a16="http://schemas.microsoft.com/office/drawing/2014/main" id="{F0AEA2AD-111E-4E72-80B8-21CD82BDD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038446" y="1749415"/>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
        <p:nvSpPr>
          <p:cNvPr id="26" name="Rectangle 25">
            <a:extLst>
              <a:ext uri="{FF2B5EF4-FFF2-40B4-BE49-F238E27FC236}">
                <a16:creationId xmlns:a16="http://schemas.microsoft.com/office/drawing/2014/main" id="{E73A70C5-69E2-4394-9377-2B9284BD44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868" y="160867"/>
            <a:ext cx="10908160" cy="57768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27DF03-CEFE-76E5-9379-B5F66CF2C592}"/>
              </a:ext>
            </a:extLst>
          </p:cNvPr>
          <p:cNvSpPr>
            <a:spLocks noGrp="1"/>
          </p:cNvSpPr>
          <p:nvPr>
            <p:ph type="ctrTitle"/>
          </p:nvPr>
        </p:nvSpPr>
        <p:spPr>
          <a:xfrm>
            <a:off x="482598" y="1709182"/>
            <a:ext cx="10264697" cy="2680226"/>
          </a:xfrm>
        </p:spPr>
        <p:txBody>
          <a:bodyPr>
            <a:normAutofit/>
          </a:bodyPr>
          <a:lstStyle/>
          <a:p>
            <a:pPr defTabSz="1024128" rtl="1"/>
            <a:r>
              <a:rPr lang="ar-SA" sz="2800" b="1" kern="100" cap="all" baseline="0" dirty="0">
                <a:solidFill>
                  <a:schemeClr val="tx2"/>
                </a:solidFill>
                <a:latin typeface="Times New Roman" panose="02020603050405020304" pitchFamily="18" charset="0"/>
                <a:cs typeface="Times New Roman" panose="02020603050405020304" pitchFamily="18" charset="0"/>
              </a:rPr>
              <a:t>اللغة: </a:t>
            </a:r>
            <a:r>
              <a:rPr lang="ar-SA" sz="2800" b="1" kern="100" cap="all" baseline="0" dirty="0">
                <a:solidFill>
                  <a:srgbClr val="2F5597"/>
                </a:solidFill>
                <a:latin typeface="Times New Roman" panose="02020603050405020304" pitchFamily="18" charset="0"/>
                <a:cs typeface="Times New Roman" panose="02020603050405020304" pitchFamily="18" charset="0"/>
              </a:rPr>
              <a:t>تواصل</a:t>
            </a:r>
            <a:r>
              <a:rPr lang="ar-SA" sz="2800" b="1" kern="100" cap="all" baseline="0" dirty="0">
                <a:solidFill>
                  <a:schemeClr val="tx2"/>
                </a:solidFill>
                <a:latin typeface="Times New Roman" panose="02020603050405020304" pitchFamily="18" charset="0"/>
                <a:cs typeface="Times New Roman" panose="02020603050405020304" pitchFamily="18" charset="0"/>
              </a:rPr>
              <a:t> </a:t>
            </a:r>
            <a:br>
              <a:rPr lang="en-US" sz="2800" kern="100" cap="all" baseline="0" dirty="0">
                <a:solidFill>
                  <a:schemeClr val="tx2"/>
                </a:solidFill>
                <a:latin typeface="Times New Roman" panose="02020603050405020304" pitchFamily="18" charset="0"/>
                <a:cs typeface="Times New Roman" panose="02020603050405020304" pitchFamily="18" charset="0"/>
              </a:rPr>
            </a:br>
            <a:r>
              <a:rPr lang="ar-SA" sz="2800" b="1" kern="100" cap="all" baseline="0" dirty="0">
                <a:solidFill>
                  <a:schemeClr val="tx2"/>
                </a:solidFill>
                <a:latin typeface="Times New Roman" panose="02020603050405020304" pitchFamily="18" charset="0"/>
                <a:cs typeface="Times New Roman" panose="02020603050405020304" pitchFamily="18" charset="0"/>
              </a:rPr>
              <a:t>اللغة في الادب: </a:t>
            </a:r>
            <a:r>
              <a:rPr lang="ar-SA" sz="2800" b="1" kern="100" cap="all" baseline="0" dirty="0">
                <a:solidFill>
                  <a:srgbClr val="2F5597"/>
                </a:solidFill>
                <a:latin typeface="Times New Roman" panose="02020603050405020304" pitchFamily="18" charset="0"/>
                <a:cs typeface="Times New Roman" panose="02020603050405020304" pitchFamily="18" charset="0"/>
              </a:rPr>
              <a:t>القيمة الجمالية</a:t>
            </a:r>
            <a:br>
              <a:rPr lang="en-US" sz="2800" b="1" kern="100" cap="all" baseline="0" dirty="0">
                <a:solidFill>
                  <a:schemeClr val="tx2"/>
                </a:solidFill>
                <a:latin typeface="Times New Roman" panose="02020603050405020304" pitchFamily="18" charset="0"/>
                <a:cs typeface="Times New Roman" panose="02020603050405020304" pitchFamily="18" charset="0"/>
              </a:rPr>
            </a:br>
            <a:br>
              <a:rPr lang="en-US" sz="1600" kern="100" cap="all" baseline="0" dirty="0">
                <a:solidFill>
                  <a:schemeClr val="tx2"/>
                </a:solidFill>
                <a:latin typeface="Calibri" panose="020F0502020204030204" pitchFamily="34" charset="0"/>
                <a:ea typeface="+mj-ea"/>
                <a:cs typeface="Arial" panose="020B0604020202020204" pitchFamily="34" charset="0"/>
              </a:rPr>
            </a:br>
            <a:r>
              <a:rPr lang="en-US" sz="1600" b="1" kern="100" cap="all" baseline="0" dirty="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Calibri" panose="020F0502020204030204" pitchFamily="34" charset="0"/>
                <a:ea typeface="+mj-ea"/>
                <a:cs typeface="Arial" panose="020B0604020202020204" pitchFamily="34" charset="0"/>
              </a:rPr>
              <a:t> </a:t>
            </a:r>
            <a:br>
              <a:rPr lang="en-US" sz="1600" kern="100" cap="all" baseline="0" dirty="0">
                <a:solidFill>
                  <a:schemeClr val="tx2"/>
                </a:solidFill>
                <a:latin typeface="Calibri" panose="020F0502020204030204" pitchFamily="34" charset="0"/>
                <a:ea typeface="+mj-ea"/>
                <a:cs typeface="Arial" panose="020B0604020202020204" pitchFamily="34" charset="0"/>
              </a:rPr>
            </a:br>
            <a:r>
              <a:rPr lang="en-US" sz="1600" b="1" kern="100" cap="all" baseline="0" dirty="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Calibri" panose="020F0502020204030204" pitchFamily="34" charset="0"/>
                <a:ea typeface="+mj-ea"/>
                <a:cs typeface="Arial" panose="020B0604020202020204" pitchFamily="34" charset="0"/>
              </a:rPr>
              <a:t> </a:t>
            </a:r>
            <a:br>
              <a:rPr lang="en-US" sz="1600" kern="100" cap="all" baseline="0" dirty="0">
                <a:solidFill>
                  <a:schemeClr val="tx2"/>
                </a:solidFill>
                <a:latin typeface="Calibri" panose="020F0502020204030204" pitchFamily="34" charset="0"/>
                <a:ea typeface="+mj-ea"/>
                <a:cs typeface="Arial" panose="020B0604020202020204" pitchFamily="34" charset="0"/>
              </a:rPr>
            </a:br>
            <a:r>
              <a:rPr lang="en-US" sz="1600" b="1" kern="100" cap="all" baseline="0" dirty="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Calibri" panose="020F0502020204030204" pitchFamily="34" charset="0"/>
                <a:ea typeface="+mj-ea"/>
                <a:cs typeface="Arial" panose="020B0604020202020204" pitchFamily="34" charset="0"/>
              </a:rPr>
              <a:t> </a:t>
            </a:r>
            <a:br>
              <a:rPr lang="en-US" sz="1600" kern="100" cap="all" baseline="0" dirty="0">
                <a:solidFill>
                  <a:schemeClr val="tx2"/>
                </a:solidFill>
                <a:latin typeface="Calibri" panose="020F0502020204030204" pitchFamily="34" charset="0"/>
                <a:ea typeface="+mj-ea"/>
                <a:cs typeface="Arial" panose="020B0604020202020204" pitchFamily="34" charset="0"/>
              </a:rPr>
            </a:br>
            <a:r>
              <a:rPr lang="ar-SA" sz="1600" b="1" kern="1200" cap="all" baseline="0" dirty="0">
                <a:solidFill>
                  <a:schemeClr val="tx2"/>
                </a:solidFill>
                <a:latin typeface="+mj-lt"/>
                <a:ea typeface="+mj-ea"/>
                <a:cs typeface="+mj-cs"/>
              </a:rPr>
              <a:t>العصر الجاهلي       </a:t>
            </a:r>
            <a:r>
              <a:rPr lang="en-US" sz="1600" b="1" kern="1200" cap="all" baseline="0" dirty="0">
                <a:solidFill>
                  <a:schemeClr val="tx2"/>
                </a:solidFill>
                <a:latin typeface="+mj-lt"/>
                <a:ea typeface="+mj-ea"/>
                <a:cs typeface="+mj-cs"/>
              </a:rPr>
              <a:t>    </a:t>
            </a:r>
            <a:r>
              <a:rPr lang="ar-SA" sz="1600" b="1" kern="1200" cap="all" baseline="0" dirty="0">
                <a:solidFill>
                  <a:schemeClr val="tx2"/>
                </a:solidFill>
                <a:latin typeface="+mj-lt"/>
                <a:ea typeface="+mj-ea"/>
                <a:cs typeface="+mj-cs"/>
              </a:rPr>
              <a:t>العصر الإسلامي            العصر الأموي            العصر العباسي          العصر الحديث</a:t>
            </a:r>
            <a:r>
              <a:rPr lang="en-US" sz="1600" b="1" kern="1200" cap="all" baseline="0" dirty="0">
                <a:solidFill>
                  <a:schemeClr val="tx2"/>
                </a:solidFill>
                <a:latin typeface="+mj-lt"/>
                <a:ea typeface="+mj-ea"/>
                <a:cs typeface="+mj-cs"/>
              </a:rPr>
              <a:t> </a:t>
            </a:r>
            <a:endParaRPr lang="en-US" sz="1600" b="1" kern="100" dirty="0">
              <a:effectLst/>
              <a:latin typeface="Calibri" panose="020F0502020204030204" pitchFamily="34" charset="0"/>
              <a:ea typeface="Times New Roman" panose="020F0502020204030204" pitchFamily="34" charset="0"/>
            </a:endParaRPr>
          </a:p>
        </p:txBody>
      </p:sp>
      <p:sp>
        <p:nvSpPr>
          <p:cNvPr id="6" name="Arrow: Left 5">
            <a:extLst>
              <a:ext uri="{FF2B5EF4-FFF2-40B4-BE49-F238E27FC236}">
                <a16:creationId xmlns:a16="http://schemas.microsoft.com/office/drawing/2014/main" id="{F24B22FF-0E1A-81C8-83F5-4BD996E7DF04}"/>
              </a:ext>
            </a:extLst>
          </p:cNvPr>
          <p:cNvSpPr/>
          <p:nvPr/>
        </p:nvSpPr>
        <p:spPr>
          <a:xfrm>
            <a:off x="8491917" y="4145266"/>
            <a:ext cx="394193" cy="195314"/>
          </a:xfrm>
          <a:prstGeom prst="leftArrow">
            <a:avLst>
              <a:gd name="adj1" fmla="val 11917"/>
              <a:gd name="adj2" fmla="val 50001"/>
            </a:avLst>
          </a:prstGeom>
          <a:ln/>
        </p:spPr>
        <p:style>
          <a:lnRef idx="2">
            <a:schemeClr val="dk1">
              <a:shade val="15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1024128">
              <a:spcAft>
                <a:spcPts val="600"/>
              </a:spcAft>
            </a:pPr>
            <a:r>
              <a:rPr lang="en-US" sz="1232" b="1" kern="10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mn-lt"/>
                <a:ea typeface="+mn-ea"/>
                <a:cs typeface="Arial" panose="020B0604020202020204" pitchFamily="34" charset="0"/>
              </a:rPr>
              <a:t> </a:t>
            </a:r>
            <a:endParaRPr lang="en-US" sz="1100" kern="100">
              <a:effectLst/>
              <a:ea typeface="Times New Roman" panose="02020603050405020304" pitchFamily="18" charset="0"/>
              <a:cs typeface="Arial" panose="020B0604020202020204" pitchFamily="34" charset="0"/>
            </a:endParaRPr>
          </a:p>
        </p:txBody>
      </p:sp>
      <p:sp>
        <p:nvSpPr>
          <p:cNvPr id="9" name="Arrow: Left 8">
            <a:extLst>
              <a:ext uri="{FF2B5EF4-FFF2-40B4-BE49-F238E27FC236}">
                <a16:creationId xmlns:a16="http://schemas.microsoft.com/office/drawing/2014/main" id="{6D6B762B-4FAB-18D0-D22B-59809E65F554}"/>
              </a:ext>
            </a:extLst>
          </p:cNvPr>
          <p:cNvSpPr/>
          <p:nvPr/>
        </p:nvSpPr>
        <p:spPr>
          <a:xfrm>
            <a:off x="6366406" y="4145266"/>
            <a:ext cx="394193" cy="195314"/>
          </a:xfrm>
          <a:prstGeom prst="leftArrow">
            <a:avLst>
              <a:gd name="adj1" fmla="val 11917"/>
              <a:gd name="adj2" fmla="val 50001"/>
            </a:avLst>
          </a:prstGeom>
          <a:ln/>
        </p:spPr>
        <p:style>
          <a:lnRef idx="2">
            <a:schemeClr val="dk1">
              <a:shade val="15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1024128">
              <a:spcAft>
                <a:spcPts val="600"/>
              </a:spcAft>
            </a:pPr>
            <a:r>
              <a:rPr lang="en-US" sz="1232" b="1" kern="10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mn-lt"/>
                <a:ea typeface="+mn-ea"/>
                <a:cs typeface="Arial" panose="020B0604020202020204" pitchFamily="34" charset="0"/>
              </a:rPr>
              <a:t> </a:t>
            </a:r>
            <a:endParaRPr lang="en-US" sz="1100" kern="100">
              <a:effectLst/>
              <a:ea typeface="Times New Roman" panose="02020603050405020304" pitchFamily="18" charset="0"/>
              <a:cs typeface="Arial" panose="020B0604020202020204" pitchFamily="34" charset="0"/>
            </a:endParaRPr>
          </a:p>
        </p:txBody>
      </p:sp>
      <p:sp>
        <p:nvSpPr>
          <p:cNvPr id="12" name="Arrow: Left 11">
            <a:extLst>
              <a:ext uri="{FF2B5EF4-FFF2-40B4-BE49-F238E27FC236}">
                <a16:creationId xmlns:a16="http://schemas.microsoft.com/office/drawing/2014/main" id="{840DDE72-E7EB-80D9-97FB-A9B05BAAF65B}"/>
              </a:ext>
            </a:extLst>
          </p:cNvPr>
          <p:cNvSpPr/>
          <p:nvPr/>
        </p:nvSpPr>
        <p:spPr>
          <a:xfrm>
            <a:off x="4433371" y="4145266"/>
            <a:ext cx="394193" cy="195314"/>
          </a:xfrm>
          <a:prstGeom prst="leftArrow">
            <a:avLst>
              <a:gd name="adj1" fmla="val 11917"/>
              <a:gd name="adj2" fmla="val 50001"/>
            </a:avLst>
          </a:prstGeom>
          <a:ln/>
        </p:spPr>
        <p:style>
          <a:lnRef idx="2">
            <a:schemeClr val="dk1">
              <a:shade val="15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1024128">
              <a:spcAft>
                <a:spcPts val="600"/>
              </a:spcAft>
            </a:pPr>
            <a:r>
              <a:rPr lang="en-US" sz="1232" b="1" kern="10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mn-lt"/>
                <a:ea typeface="+mn-ea"/>
                <a:cs typeface="Arial" panose="020B0604020202020204" pitchFamily="34" charset="0"/>
              </a:rPr>
              <a:t> </a:t>
            </a:r>
            <a:endParaRPr lang="en-US" sz="1100" kern="100">
              <a:effectLst/>
              <a:ea typeface="Times New Roman" panose="02020603050405020304" pitchFamily="18" charset="0"/>
              <a:cs typeface="Arial" panose="020B0604020202020204" pitchFamily="34" charset="0"/>
            </a:endParaRPr>
          </a:p>
        </p:txBody>
      </p:sp>
      <p:sp>
        <p:nvSpPr>
          <p:cNvPr id="15" name="Arrow: Left 14">
            <a:extLst>
              <a:ext uri="{FF2B5EF4-FFF2-40B4-BE49-F238E27FC236}">
                <a16:creationId xmlns:a16="http://schemas.microsoft.com/office/drawing/2014/main" id="{E306861A-E2D0-8751-77AF-3004B4C0925E}"/>
              </a:ext>
            </a:extLst>
          </p:cNvPr>
          <p:cNvSpPr/>
          <p:nvPr/>
        </p:nvSpPr>
        <p:spPr>
          <a:xfrm>
            <a:off x="2307860" y="4145266"/>
            <a:ext cx="394193" cy="195314"/>
          </a:xfrm>
          <a:prstGeom prst="leftArrow">
            <a:avLst>
              <a:gd name="adj1" fmla="val 11917"/>
              <a:gd name="adj2" fmla="val 50001"/>
            </a:avLst>
          </a:prstGeom>
          <a:ln/>
        </p:spPr>
        <p:style>
          <a:lnRef idx="2">
            <a:schemeClr val="dk1">
              <a:shade val="15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1024128">
              <a:spcAft>
                <a:spcPts val="600"/>
              </a:spcAft>
            </a:pPr>
            <a:r>
              <a:rPr lang="en-US" sz="1232" b="1" kern="10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mn-lt"/>
                <a:ea typeface="+mn-ea"/>
                <a:cs typeface="Arial" panose="020B0604020202020204" pitchFamily="34" charset="0"/>
              </a:rPr>
              <a:t> </a:t>
            </a:r>
            <a:endParaRPr lang="en-US" sz="1100" kern="10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95119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10505-EF06-7B00-BBDC-4CBF6B29AAD2}"/>
              </a:ext>
            </a:extLst>
          </p:cNvPr>
          <p:cNvSpPr>
            <a:spLocks noGrp="1"/>
          </p:cNvSpPr>
          <p:nvPr>
            <p:ph type="title"/>
          </p:nvPr>
        </p:nvSpPr>
        <p:spPr/>
        <p:txBody>
          <a:bodyPr/>
          <a:lstStyle/>
          <a:p>
            <a:pPr algn="ctr"/>
            <a:r>
              <a:rPr lang="ar-SA" sz="4000" b="1" dirty="0">
                <a:solidFill>
                  <a:schemeClr val="bg1">
                    <a:lumMod val="10000"/>
                  </a:schemeClr>
                </a:solidFill>
                <a:effectLst/>
                <a:ea typeface="Times New Roman" panose="02020603050405020304" pitchFamily="18" charset="0"/>
                <a:cs typeface="Times New Roman" panose="02020603050405020304" pitchFamily="18" charset="0"/>
              </a:rPr>
              <a:t>الحكم والامثال</a:t>
            </a:r>
            <a:r>
              <a:rPr lang="en-US" dirty="0">
                <a:effectLst/>
              </a:rPr>
              <a:t> </a:t>
            </a:r>
            <a:endParaRPr lang="en-US" dirty="0"/>
          </a:p>
        </p:txBody>
      </p:sp>
      <p:sp>
        <p:nvSpPr>
          <p:cNvPr id="3" name="Content Placeholder 2">
            <a:extLst>
              <a:ext uri="{FF2B5EF4-FFF2-40B4-BE49-F238E27FC236}">
                <a16:creationId xmlns:a16="http://schemas.microsoft.com/office/drawing/2014/main" id="{3CC02946-584A-F5CF-4F89-CBF9609777F2}"/>
              </a:ext>
            </a:extLst>
          </p:cNvPr>
          <p:cNvSpPr>
            <a:spLocks noGrp="1"/>
          </p:cNvSpPr>
          <p:nvPr>
            <p:ph idx="1"/>
          </p:nvPr>
        </p:nvSpPr>
        <p:spPr>
          <a:xfrm>
            <a:off x="1295400" y="1638300"/>
            <a:ext cx="9601200" cy="3581400"/>
          </a:xfrm>
        </p:spPr>
        <p:txBody>
          <a:bodyPr>
            <a:noAutofit/>
          </a:bodyPr>
          <a:lstStyle/>
          <a:p>
            <a:pPr marL="0" lvl="0" indent="0" algn="r" rtl="1">
              <a:buNone/>
            </a:pPr>
            <a:r>
              <a:rPr lang="en-US"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جملة لغوية عن تجربة وتستخدم في مواقف مشابهه لتلك الخبرة أو التجربة.</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en-US" sz="3200" b="1" kern="100" dirty="0">
                <a:solidFill>
                  <a:schemeClr val="bg1">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3200" b="1" kern="100" dirty="0">
                <a:solidFill>
                  <a:schemeClr val="bg1">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خصائص المثل: </a:t>
            </a: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الاختصار</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en-US" sz="3200" b="1" kern="100" dirty="0">
                <a:solidFill>
                  <a:schemeClr val="bg1">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3200" b="1" kern="100" dirty="0">
                <a:solidFill>
                  <a:schemeClr val="bg1">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المثل مجهول المؤلف:</a:t>
            </a: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 لا يتم انتاجة مرة واحدة بل على عدة مراحل وأصحاب المثل من عوام الناس لايهتمون بفكرة المؤلف.</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en-US"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الامثال الشعبية متناقضة لانها هي تجميع عشوائي لخبرة الشعوب.</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en-US"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المثل يثبت على صورة واحدة من حيث التأنيث والتذكير والمفرد والجمع وحتى ان كان فيه خطأ لغوي.</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8390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CC13B-EC6B-E44C-2071-663B206EC4A6}"/>
              </a:ext>
            </a:extLst>
          </p:cNvPr>
          <p:cNvSpPr>
            <a:spLocks noGrp="1"/>
          </p:cNvSpPr>
          <p:nvPr>
            <p:ph type="title"/>
          </p:nvPr>
        </p:nvSpPr>
        <p:spPr/>
        <p:txBody>
          <a:bodyPr/>
          <a:lstStyle/>
          <a:p>
            <a:pPr algn="ctr"/>
            <a:r>
              <a:rPr lang="ar-SA" sz="4000" b="1" dirty="0">
                <a:solidFill>
                  <a:schemeClr val="bg1">
                    <a:lumMod val="10000"/>
                  </a:schemeClr>
                </a:solidFill>
                <a:effectLst/>
                <a:ea typeface="Times New Roman" panose="02020603050405020304" pitchFamily="18" charset="0"/>
                <a:cs typeface="Times New Roman" panose="02020603050405020304" pitchFamily="18" charset="0"/>
              </a:rPr>
              <a:t>سجع الكهان</a:t>
            </a:r>
            <a:r>
              <a:rPr lang="en-US" dirty="0">
                <a:effectLst/>
              </a:rPr>
              <a:t> </a:t>
            </a:r>
            <a:endParaRPr lang="en-US" dirty="0"/>
          </a:p>
        </p:txBody>
      </p:sp>
      <p:sp>
        <p:nvSpPr>
          <p:cNvPr id="3" name="Content Placeholder 2">
            <a:extLst>
              <a:ext uri="{FF2B5EF4-FFF2-40B4-BE49-F238E27FC236}">
                <a16:creationId xmlns:a16="http://schemas.microsoft.com/office/drawing/2014/main" id="{F5BCE3D9-FDFD-0C81-AC96-181A467BD29A}"/>
              </a:ext>
            </a:extLst>
          </p:cNvPr>
          <p:cNvSpPr>
            <a:spLocks noGrp="1"/>
          </p:cNvSpPr>
          <p:nvPr>
            <p:ph idx="1"/>
          </p:nvPr>
        </p:nvSpPr>
        <p:spPr/>
        <p:txBody>
          <a:bodyPr/>
          <a:lstStyle/>
          <a:p>
            <a:pPr marL="0" lvl="0" indent="0" algn="r" rtl="1">
              <a:buNone/>
            </a:pP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رجل الدين الوثني (يعبد الاصنام)</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32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سمات سجع الكهان ؟</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السجع الكثيف</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غموض المعنى (لمرونة التفسير)</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47522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0BEC-6E7B-D142-ED02-88BDB15A5452}"/>
              </a:ext>
            </a:extLst>
          </p:cNvPr>
          <p:cNvSpPr>
            <a:spLocks noGrp="1"/>
          </p:cNvSpPr>
          <p:nvPr>
            <p:ph type="title"/>
          </p:nvPr>
        </p:nvSpPr>
        <p:spPr/>
        <p:txBody>
          <a:bodyPr/>
          <a:lstStyle/>
          <a:p>
            <a:pPr algn="ctr"/>
            <a:r>
              <a:rPr lang="ar-SA" sz="4000" b="1" dirty="0">
                <a:solidFill>
                  <a:schemeClr val="bg1">
                    <a:lumMod val="10000"/>
                  </a:schemeClr>
                </a:solidFill>
                <a:effectLst/>
                <a:ea typeface="Times New Roman" panose="02020603050405020304" pitchFamily="18" charset="0"/>
                <a:cs typeface="Times New Roman" panose="02020603050405020304" pitchFamily="18" charset="0"/>
              </a:rPr>
              <a:t>الخطابة الجاهلية</a:t>
            </a:r>
            <a:r>
              <a:rPr lang="en-US" dirty="0">
                <a:effectLst/>
              </a:rPr>
              <a:t> </a:t>
            </a:r>
            <a:endParaRPr lang="en-US" dirty="0"/>
          </a:p>
        </p:txBody>
      </p:sp>
      <p:sp>
        <p:nvSpPr>
          <p:cNvPr id="3" name="Content Placeholder 2">
            <a:extLst>
              <a:ext uri="{FF2B5EF4-FFF2-40B4-BE49-F238E27FC236}">
                <a16:creationId xmlns:a16="http://schemas.microsoft.com/office/drawing/2014/main" id="{AB5735A8-4F64-3DC8-7303-6B0C7DD6DCC2}"/>
              </a:ext>
            </a:extLst>
          </p:cNvPr>
          <p:cNvSpPr>
            <a:spLocks noGrp="1"/>
          </p:cNvSpPr>
          <p:nvPr>
            <p:ph idx="1"/>
          </p:nvPr>
        </p:nvSpPr>
        <p:spPr>
          <a:xfrm>
            <a:off x="1547640" y="1428750"/>
            <a:ext cx="9601200" cy="3581400"/>
          </a:xfrm>
        </p:spPr>
        <p:txBody>
          <a:bodyPr>
            <a:noAutofit/>
          </a:bodyPr>
          <a:lstStyle/>
          <a:p>
            <a:pPr marL="0" lvl="0" indent="0" algn="r" rtl="1">
              <a:buNone/>
            </a:pPr>
            <a:r>
              <a:rPr lang="en-US" sz="18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8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لماذا الخطابة كانت من أهم أنواع النثر ؟</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لانها كانت مشتركه في كل الأنشطة الاجتماعية.</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en-US" sz="18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8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صفات الخطيب ؟</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خبير اللغة والثقافة</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لبق الحديث</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شخص محترم في بيئته </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en-US" sz="18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8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خصائص الخطبة الجاهلية ؟</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السجع</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الجناس ( تشابه الكلمات أو تطابقها بالنطق)</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تدور الخطبة حول موضوع واحد </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الجمل قصيرة ومتوازنة</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التضاد </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18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وجود جملة استفتاحية هدفها لفت الانتباه.</a:t>
            </a:r>
            <a:endPar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636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C9B2E-0168-7266-B016-71894A6B6384}"/>
              </a:ext>
            </a:extLst>
          </p:cNvPr>
          <p:cNvSpPr>
            <a:spLocks noGrp="1"/>
          </p:cNvSpPr>
          <p:nvPr>
            <p:ph type="title"/>
          </p:nvPr>
        </p:nvSpPr>
        <p:spPr/>
        <p:txBody>
          <a:bodyPr>
            <a:normAutofit/>
          </a:bodyPr>
          <a:lstStyle/>
          <a:p>
            <a:pPr algn="ctr"/>
            <a:r>
              <a:rPr lang="ar-SA" sz="4000" b="1" kern="100" dirty="0">
                <a:solidFill>
                  <a:srgbClr val="191919"/>
                </a:solidFill>
                <a:effectLst/>
                <a:latin typeface="Calibri" panose="020F0502020204030204" pitchFamily="34" charset="0"/>
                <a:ea typeface="Times New Roman" panose="02020603050405020304" pitchFamily="18" charset="0"/>
                <a:cs typeface="Times New Roman" panose="02020603050405020304" pitchFamily="18" charset="0"/>
              </a:rPr>
              <a:t>موقف الإسلام من الشعر (صدر الإسلام)</a:t>
            </a:r>
            <a:br>
              <a:rPr lang="en-US" sz="4000" kern="100" dirty="0">
                <a:effectLst/>
                <a:latin typeface="Calibri" panose="020F0502020204030204" pitchFamily="34" charset="0"/>
                <a:ea typeface="Times New Roman" panose="02020603050405020304" pitchFamily="18" charset="0"/>
                <a:cs typeface="Arial" panose="020B0604020202020204" pitchFamily="34" charset="0"/>
              </a:rPr>
            </a:br>
            <a:endParaRPr lang="en-US" sz="4000" dirty="0"/>
          </a:p>
        </p:txBody>
      </p:sp>
      <p:graphicFrame>
        <p:nvGraphicFramePr>
          <p:cNvPr id="5" name="Table 4">
            <a:extLst>
              <a:ext uri="{FF2B5EF4-FFF2-40B4-BE49-F238E27FC236}">
                <a16:creationId xmlns:a16="http://schemas.microsoft.com/office/drawing/2014/main" id="{E28D9302-0602-4CE1-15A2-C5D0233CD87B}"/>
              </a:ext>
            </a:extLst>
          </p:cNvPr>
          <p:cNvGraphicFramePr/>
          <p:nvPr>
            <p:extLst>
              <p:ext uri="{D42A27DB-BD31-4B8C-83A1-F6EECF244321}">
                <p14:modId xmlns:p14="http://schemas.microsoft.com/office/powerpoint/2010/main" val="1749238286"/>
              </p:ext>
            </p:extLst>
          </p:nvPr>
        </p:nvGraphicFramePr>
        <p:xfrm>
          <a:off x="2455785" y="1589127"/>
          <a:ext cx="7432830" cy="1828800"/>
        </p:xfrm>
        <a:graphic>
          <a:graphicData uri="http://schemas.openxmlformats.org/drawingml/2006/table">
            <a:tbl>
              <a:tblPr rtl="1">
                <a:tableStyleId>{5C22544A-7EE6-4342-B048-85BDC9FD1C3A}</a:tableStyleId>
              </a:tblPr>
              <a:tblGrid>
                <a:gridCol w="3715819">
                  <a:extLst>
                    <a:ext uri="{9D8B030D-6E8A-4147-A177-3AD203B41FA5}">
                      <a16:colId xmlns:a16="http://schemas.microsoft.com/office/drawing/2014/main" val="867706448"/>
                    </a:ext>
                  </a:extLst>
                </a:gridCol>
                <a:gridCol w="3717011">
                  <a:extLst>
                    <a:ext uri="{9D8B030D-6E8A-4147-A177-3AD203B41FA5}">
                      <a16:colId xmlns:a16="http://schemas.microsoft.com/office/drawing/2014/main" val="970764705"/>
                    </a:ext>
                  </a:extLst>
                </a:gridCol>
              </a:tblGrid>
              <a:tr h="97096">
                <a:tc>
                  <a:txBody>
                    <a:bodyPr/>
                    <a:lstStyle/>
                    <a:p>
                      <a:pPr marL="0" marR="0" algn="ctr" rtl="1">
                        <a:spcBef>
                          <a:spcPts val="0"/>
                        </a:spcBef>
                        <a:spcAft>
                          <a:spcPts val="0"/>
                        </a:spcAft>
                      </a:pPr>
                      <a:r>
                        <a:rPr lang="ar-SA" sz="2000" kern="100" dirty="0">
                          <a:effectLst/>
                          <a:highlight>
                            <a:srgbClr val="808080"/>
                          </a:highlight>
                        </a:rPr>
                        <a:t>الإسلام أضعف الشعر</a:t>
                      </a:r>
                      <a:endParaRPr lang="en-US" sz="2000" kern="100" dirty="0">
                        <a:effectLst/>
                        <a:highlight>
                          <a:srgbClr val="808080"/>
                        </a:highligh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spcBef>
                          <a:spcPts val="0"/>
                        </a:spcBef>
                        <a:spcAft>
                          <a:spcPts val="0"/>
                        </a:spcAft>
                      </a:pPr>
                      <a:r>
                        <a:rPr lang="ar-SA" sz="2000" kern="100" dirty="0">
                          <a:effectLst/>
                          <a:highlight>
                            <a:srgbClr val="808080"/>
                          </a:highlight>
                        </a:rPr>
                        <a:t>الإسلام قوى الشعر</a:t>
                      </a:r>
                      <a:endParaRPr lang="en-US" sz="2000" kern="100" dirty="0">
                        <a:effectLst/>
                        <a:highlight>
                          <a:srgbClr val="808080"/>
                        </a:highligh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149715157"/>
                  </a:ext>
                </a:extLst>
              </a:tr>
              <a:tr h="194191">
                <a:tc>
                  <a:txBody>
                    <a:bodyPr/>
                    <a:lstStyle/>
                    <a:p>
                      <a:pPr marL="0" marR="0" algn="ctr" rtl="1">
                        <a:spcBef>
                          <a:spcPts val="0"/>
                        </a:spcBef>
                        <a:spcAft>
                          <a:spcPts val="0"/>
                        </a:spcAft>
                      </a:pPr>
                      <a:r>
                        <a:rPr lang="ar-SA" sz="2000" kern="100" dirty="0">
                          <a:effectLst/>
                        </a:rPr>
                        <a:t>انشغال الشعراء بالقرآن</a:t>
                      </a:r>
                      <a:endParaRPr lang="en-US" sz="2000" kern="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spcBef>
                          <a:spcPts val="0"/>
                        </a:spcBef>
                        <a:spcAft>
                          <a:spcPts val="0"/>
                        </a:spcAft>
                      </a:pPr>
                      <a:r>
                        <a:rPr lang="ar-SA" sz="2000" kern="100" dirty="0">
                          <a:effectLst/>
                        </a:rPr>
                        <a:t>الواقع السياسي</a:t>
                      </a:r>
                      <a:endParaRPr lang="en-US" sz="2000" kern="100" dirty="0">
                        <a:effectLst/>
                      </a:endParaRPr>
                    </a:p>
                    <a:p>
                      <a:pPr marL="0" marR="0" algn="ctr" rtl="1">
                        <a:spcBef>
                          <a:spcPts val="0"/>
                        </a:spcBef>
                        <a:spcAft>
                          <a:spcPts val="0"/>
                        </a:spcAft>
                      </a:pPr>
                      <a:r>
                        <a:rPr lang="ar-SA" sz="2000" kern="100" dirty="0">
                          <a:effectLst/>
                        </a:rPr>
                        <a:t> ( موضوعات حديثة)</a:t>
                      </a:r>
                      <a:endParaRPr lang="en-US" sz="2000" kern="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406835397"/>
                  </a:ext>
                </a:extLst>
              </a:tr>
              <a:tr h="97096">
                <a:tc>
                  <a:txBody>
                    <a:bodyPr/>
                    <a:lstStyle/>
                    <a:p>
                      <a:pPr marL="0" marR="0" algn="ctr" rtl="1">
                        <a:spcBef>
                          <a:spcPts val="0"/>
                        </a:spcBef>
                        <a:spcAft>
                          <a:spcPts val="0"/>
                        </a:spcAft>
                      </a:pPr>
                      <a:r>
                        <a:rPr lang="ar-SA" sz="2000" kern="100" dirty="0">
                          <a:effectLst/>
                        </a:rPr>
                        <a:t>رفض بعض موضوعات الشعر</a:t>
                      </a:r>
                      <a:endParaRPr lang="en-US" sz="2000" kern="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spcBef>
                          <a:spcPts val="0"/>
                        </a:spcBef>
                        <a:spcAft>
                          <a:spcPts val="0"/>
                        </a:spcAft>
                      </a:pPr>
                      <a:r>
                        <a:rPr lang="ar-SA" sz="2000" kern="100">
                          <a:effectLst/>
                        </a:rPr>
                        <a:t>وصلنا كم كبير من الشعراء </a:t>
                      </a:r>
                      <a:endParaRPr lang="en-US" sz="2000" kern="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24141134"/>
                  </a:ext>
                </a:extLst>
              </a:tr>
              <a:tr h="97096">
                <a:tc>
                  <a:txBody>
                    <a:bodyPr/>
                    <a:lstStyle/>
                    <a:p>
                      <a:pPr marL="0" marR="0" algn="ctr" rtl="1">
                        <a:spcBef>
                          <a:spcPts val="0"/>
                        </a:spcBef>
                        <a:spcAft>
                          <a:spcPts val="0"/>
                        </a:spcAft>
                      </a:pPr>
                      <a:endParaRPr lang="en-US" sz="2000" kern="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spcBef>
                          <a:spcPts val="0"/>
                        </a:spcBef>
                        <a:spcAft>
                          <a:spcPts val="0"/>
                        </a:spcAft>
                      </a:pPr>
                      <a:r>
                        <a:rPr lang="ar-SA" sz="2000" kern="100">
                          <a:effectLst/>
                        </a:rPr>
                        <a:t>القران منح الشعر لغة وأساليب</a:t>
                      </a:r>
                      <a:endParaRPr lang="en-US" sz="2000" kern="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957778140"/>
                  </a:ext>
                </a:extLst>
              </a:tr>
              <a:tr h="97096">
                <a:tc>
                  <a:txBody>
                    <a:bodyPr/>
                    <a:lstStyle/>
                    <a:p>
                      <a:pPr marL="0" marR="0" algn="ctr" rtl="1">
                        <a:spcBef>
                          <a:spcPts val="0"/>
                        </a:spcBef>
                        <a:spcAft>
                          <a:spcPts val="0"/>
                        </a:spcAft>
                      </a:pPr>
                      <a:endParaRPr lang="en-US" sz="2000" kern="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spcBef>
                          <a:spcPts val="0"/>
                        </a:spcBef>
                        <a:spcAft>
                          <a:spcPts val="0"/>
                        </a:spcAft>
                      </a:pPr>
                      <a:r>
                        <a:rPr lang="ar-SA" sz="2000" kern="100" dirty="0">
                          <a:effectLst/>
                        </a:rPr>
                        <a:t> </a:t>
                      </a:r>
                      <a:endParaRPr lang="en-US" sz="2000" kern="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172341423"/>
                  </a:ext>
                </a:extLst>
              </a:tr>
            </a:tbl>
          </a:graphicData>
        </a:graphic>
      </p:graphicFrame>
    </p:spTree>
    <p:extLst>
      <p:ext uri="{BB962C8B-B14F-4D97-AF65-F5344CB8AC3E}">
        <p14:creationId xmlns:p14="http://schemas.microsoft.com/office/powerpoint/2010/main" val="801954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73D92-D68C-36F4-9A89-0DC1FEFEA6E0}"/>
              </a:ext>
            </a:extLst>
          </p:cNvPr>
          <p:cNvSpPr>
            <a:spLocks noGrp="1"/>
          </p:cNvSpPr>
          <p:nvPr>
            <p:ph type="title"/>
          </p:nvPr>
        </p:nvSpPr>
        <p:spPr/>
        <p:txBody>
          <a:bodyPr>
            <a:normAutofit/>
          </a:bodyPr>
          <a:lstStyle/>
          <a:p>
            <a:pPr algn="ctr"/>
            <a:r>
              <a:rPr lang="ar-SA" sz="4000" b="1" dirty="0">
                <a:latin typeface="Times New Roman" panose="02020603050405020304" pitchFamily="18" charset="0"/>
                <a:cs typeface="Times New Roman" panose="02020603050405020304" pitchFamily="18" charset="0"/>
              </a:rPr>
              <a:t>النقائض الشعرية في العصر الأموي</a:t>
            </a:r>
            <a:endParaRPr lang="en-US"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5631019-77D6-D8DF-1AF1-31B3AB9D30B2}"/>
              </a:ext>
            </a:extLst>
          </p:cNvPr>
          <p:cNvSpPr>
            <a:spLocks noGrp="1"/>
          </p:cNvSpPr>
          <p:nvPr>
            <p:ph idx="1"/>
          </p:nvPr>
        </p:nvSpPr>
        <p:spPr/>
        <p:txBody>
          <a:bodyPr>
            <a:normAutofit/>
          </a:bodyPr>
          <a:lstStyle/>
          <a:p>
            <a:pPr marL="0" indent="0" algn="r">
              <a:buNone/>
            </a:pPr>
            <a:r>
              <a:rPr lang="ar-SA" sz="3200" b="1" dirty="0">
                <a:latin typeface="Times New Roman" panose="02020603050405020304" pitchFamily="18" charset="0"/>
                <a:cs typeface="Times New Roman" panose="02020603050405020304" pitchFamily="18" charset="0"/>
              </a:rPr>
              <a:t>النقد :</a:t>
            </a:r>
            <a:r>
              <a:rPr lang="ar-SA" sz="3200" b="1" dirty="0">
                <a:solidFill>
                  <a:schemeClr val="accent5">
                    <a:lumMod val="50000"/>
                  </a:schemeClr>
                </a:solidFill>
                <a:latin typeface="Times New Roman" panose="02020603050405020304" pitchFamily="18" charset="0"/>
                <a:cs typeface="Times New Roman" panose="02020603050405020304" pitchFamily="18" charset="0"/>
              </a:rPr>
              <a:t> ابداء الرأي بالسلب أو الايجاب وتأتي من كلمة نقود الشخص الذي يميز العملة الصحيحة من العلمة الرديئه ومن ثم انتقل إلى الادب.</a:t>
            </a:r>
          </a:p>
          <a:p>
            <a:pPr marL="0" indent="0" algn="r">
              <a:buNone/>
            </a:pPr>
            <a:endParaRPr lang="ar-SA" sz="3200" b="1" dirty="0">
              <a:solidFill>
                <a:schemeClr val="accent5">
                  <a:lumMod val="50000"/>
                </a:schemeClr>
              </a:solidFill>
              <a:latin typeface="Times New Roman" panose="02020603050405020304" pitchFamily="18" charset="0"/>
              <a:cs typeface="Times New Roman" panose="02020603050405020304" pitchFamily="18" charset="0"/>
            </a:endParaRPr>
          </a:p>
          <a:p>
            <a:pPr marL="0" indent="0" algn="r">
              <a:buNone/>
            </a:pPr>
            <a:r>
              <a:rPr lang="ar-SA" sz="3200" b="1" dirty="0">
                <a:solidFill>
                  <a:schemeClr val="bg1">
                    <a:lumMod val="10000"/>
                  </a:schemeClr>
                </a:solidFill>
                <a:latin typeface="Times New Roman" panose="02020603050405020304" pitchFamily="18" charset="0"/>
                <a:cs typeface="Times New Roman" panose="02020603050405020304" pitchFamily="18" charset="0"/>
              </a:rPr>
              <a:t>نقض</a:t>
            </a:r>
            <a:r>
              <a:rPr lang="ar-SA" sz="3200" b="1" dirty="0">
                <a:solidFill>
                  <a:schemeClr val="accent5">
                    <a:lumMod val="50000"/>
                  </a:schemeClr>
                </a:solidFill>
                <a:latin typeface="Times New Roman" panose="02020603050405020304" pitchFamily="18" charset="0"/>
                <a:cs typeface="Times New Roman" panose="02020603050405020304" pitchFamily="18" charset="0"/>
              </a:rPr>
              <a:t>: الهدم (نقض العهد)</a:t>
            </a:r>
          </a:p>
        </p:txBody>
      </p:sp>
    </p:spTree>
    <p:extLst>
      <p:ext uri="{BB962C8B-B14F-4D97-AF65-F5344CB8AC3E}">
        <p14:creationId xmlns:p14="http://schemas.microsoft.com/office/powerpoint/2010/main" val="1754043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40F8-0520-A6A9-27F0-76B7684E1E61}"/>
              </a:ext>
            </a:extLst>
          </p:cNvPr>
          <p:cNvSpPr>
            <a:spLocks noGrp="1"/>
          </p:cNvSpPr>
          <p:nvPr>
            <p:ph type="title"/>
          </p:nvPr>
        </p:nvSpPr>
        <p:spPr/>
        <p:txBody>
          <a:bodyPr>
            <a:normAutofit/>
          </a:bodyPr>
          <a:lstStyle/>
          <a:p>
            <a:pPr algn="r"/>
            <a:r>
              <a:rPr lang="ar-SA" sz="4000" b="1" dirty="0">
                <a:latin typeface="Times New Roman" panose="02020603050405020304" pitchFamily="18" charset="0"/>
                <a:cs typeface="Times New Roman" panose="02020603050405020304" pitchFamily="18" charset="0"/>
              </a:rPr>
              <a:t>كلمة النقيضة لها معنى محدد في العصر الاموي:</a:t>
            </a:r>
            <a:endParaRPr lang="en-US"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04828E0-1DB3-6166-75ED-4392048CDB8C}"/>
              </a:ext>
            </a:extLst>
          </p:cNvPr>
          <p:cNvSpPr>
            <a:spLocks noGrp="1"/>
          </p:cNvSpPr>
          <p:nvPr>
            <p:ph idx="1"/>
          </p:nvPr>
        </p:nvSpPr>
        <p:spPr>
          <a:xfrm>
            <a:off x="1535065" y="1428750"/>
            <a:ext cx="9601200" cy="3581400"/>
          </a:xfrm>
        </p:spPr>
        <p:txBody>
          <a:bodyPr>
            <a:normAutofit fontScale="92500" lnSpcReduction="10000"/>
          </a:bodyPr>
          <a:lstStyle/>
          <a:p>
            <a:pPr marL="0" indent="0" algn="r">
              <a:buNone/>
            </a:pPr>
            <a:r>
              <a:rPr lang="ar-SA" sz="3600" dirty="0">
                <a:solidFill>
                  <a:schemeClr val="accent5">
                    <a:lumMod val="50000"/>
                  </a:schemeClr>
                </a:solidFill>
                <a:latin typeface="Times New Roman" panose="02020603050405020304" pitchFamily="18" charset="0"/>
                <a:cs typeface="Times New Roman" panose="02020603050405020304" pitchFamily="18" charset="0"/>
              </a:rPr>
              <a:t>هي مبارزة شعرية بين شاعرين أساسها فن الهجاء في هذه المبارزة يكتب الشاعر الأول قصيدة يهجو فيها شاعرًا اخر وقومه ويفخر بنفسة وبقومه فيرد عليه الشاعر الثاني بقصيدة يحول هدم ما قاله الشاعر الأول على نفس القافية و الوزن. </a:t>
            </a:r>
          </a:p>
          <a:p>
            <a:pPr marL="0" indent="0" algn="r">
              <a:buNone/>
            </a:pPr>
            <a:r>
              <a:rPr lang="ar-SA" sz="3600" b="1" dirty="0">
                <a:solidFill>
                  <a:schemeClr val="bg1">
                    <a:lumMod val="10000"/>
                  </a:schemeClr>
                </a:solidFill>
                <a:latin typeface="Times New Roman" panose="02020603050405020304" pitchFamily="18" charset="0"/>
                <a:cs typeface="Times New Roman" panose="02020603050405020304" pitchFamily="18" charset="0"/>
              </a:rPr>
              <a:t>الهجاء: </a:t>
            </a:r>
            <a:r>
              <a:rPr lang="ar-SA" sz="3600" dirty="0">
                <a:solidFill>
                  <a:schemeClr val="accent5">
                    <a:lumMod val="50000"/>
                  </a:schemeClr>
                </a:solidFill>
                <a:latin typeface="Times New Roman" panose="02020603050405020304" pitchFamily="18" charset="0"/>
                <a:cs typeface="Times New Roman" panose="02020603050405020304" pitchFamily="18" charset="0"/>
              </a:rPr>
              <a:t>الذم والسب والهجوم ولكن باستخدام الشعر.</a:t>
            </a:r>
          </a:p>
          <a:p>
            <a:pPr marL="0" indent="0" algn="r">
              <a:buNone/>
            </a:pPr>
            <a:r>
              <a:rPr lang="ar-SA" sz="3600" b="1" dirty="0">
                <a:solidFill>
                  <a:schemeClr val="bg1">
                    <a:lumMod val="10000"/>
                  </a:schemeClr>
                </a:solidFill>
                <a:latin typeface="Times New Roman" panose="02020603050405020304" pitchFamily="18" charset="0"/>
                <a:cs typeface="Times New Roman" panose="02020603050405020304" pitchFamily="18" charset="0"/>
              </a:rPr>
              <a:t>الوزن:</a:t>
            </a:r>
            <a:r>
              <a:rPr lang="ar-SA" sz="3600" dirty="0">
                <a:solidFill>
                  <a:schemeClr val="accent5">
                    <a:lumMod val="50000"/>
                  </a:schemeClr>
                </a:solidFill>
                <a:latin typeface="Times New Roman" panose="02020603050405020304" pitchFamily="18" charset="0"/>
                <a:cs typeface="Times New Roman" panose="02020603050405020304" pitchFamily="18" charset="0"/>
              </a:rPr>
              <a:t> موسيقى الشعر.</a:t>
            </a:r>
          </a:p>
          <a:p>
            <a:pPr marL="0" indent="0" algn="r">
              <a:buNone/>
            </a:pPr>
            <a:r>
              <a:rPr lang="ar-SA" sz="3600" b="1" dirty="0">
                <a:solidFill>
                  <a:schemeClr val="bg1">
                    <a:lumMod val="10000"/>
                  </a:schemeClr>
                </a:solidFill>
                <a:latin typeface="Times New Roman" panose="02020603050405020304" pitchFamily="18" charset="0"/>
                <a:cs typeface="Times New Roman" panose="02020603050405020304" pitchFamily="18" charset="0"/>
              </a:rPr>
              <a:t>القافية:</a:t>
            </a:r>
            <a:r>
              <a:rPr lang="ar-SA" sz="3600" dirty="0">
                <a:solidFill>
                  <a:schemeClr val="accent5">
                    <a:lumMod val="50000"/>
                  </a:schemeClr>
                </a:solidFill>
                <a:latin typeface="Times New Roman" panose="02020603050405020304" pitchFamily="18" charset="0"/>
                <a:cs typeface="Times New Roman" panose="02020603050405020304" pitchFamily="18" charset="0"/>
              </a:rPr>
              <a:t> الحرفين الأخيرين من بيت الشعر.</a:t>
            </a:r>
            <a:endParaRPr lang="en-US" sz="3600" dirty="0">
              <a:solidFill>
                <a:schemeClr val="accent5">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3965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3A9CC-6404-CD7A-1F86-20DB7543B5F0}"/>
              </a:ext>
            </a:extLst>
          </p:cNvPr>
          <p:cNvSpPr>
            <a:spLocks noGrp="1"/>
          </p:cNvSpPr>
          <p:nvPr>
            <p:ph type="title"/>
          </p:nvPr>
        </p:nvSpPr>
        <p:spPr/>
        <p:txBody>
          <a:bodyPr>
            <a:normAutofit/>
          </a:bodyPr>
          <a:lstStyle/>
          <a:p>
            <a:pPr algn="ctr"/>
            <a:r>
              <a:rPr lang="ar-SA" sz="4000" b="1" dirty="0">
                <a:latin typeface="Times New Roman" panose="02020603050405020304" pitchFamily="18" charset="0"/>
                <a:cs typeface="Times New Roman" panose="02020603050405020304" pitchFamily="18" charset="0"/>
              </a:rPr>
              <a:t>أسباب ظهور النقائض</a:t>
            </a:r>
            <a:endParaRPr lang="en-US"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419AFD1-57DE-C8DB-EA38-1FC7494157B2}"/>
              </a:ext>
            </a:extLst>
          </p:cNvPr>
          <p:cNvSpPr>
            <a:spLocks noGrp="1"/>
          </p:cNvSpPr>
          <p:nvPr>
            <p:ph idx="1"/>
          </p:nvPr>
        </p:nvSpPr>
        <p:spPr>
          <a:xfrm>
            <a:off x="1295400" y="1638300"/>
            <a:ext cx="9601200" cy="3581400"/>
          </a:xfrm>
        </p:spPr>
        <p:txBody>
          <a:bodyPr>
            <a:noAutofit/>
          </a:bodyPr>
          <a:lstStyle/>
          <a:p>
            <a:pPr marL="0" indent="0" algn="r">
              <a:buNone/>
            </a:pPr>
            <a:r>
              <a:rPr lang="ar-SA" sz="3600" dirty="0">
                <a:latin typeface="Times New Roman" panose="02020603050405020304" pitchFamily="18" charset="0"/>
                <a:cs typeface="Times New Roman" panose="02020603050405020304" pitchFamily="18" charset="0"/>
              </a:rPr>
              <a:t>أسباب الاجتماعية: </a:t>
            </a:r>
            <a:r>
              <a:rPr lang="ar-SA" sz="3600" dirty="0">
                <a:solidFill>
                  <a:schemeClr val="accent5">
                    <a:lumMod val="50000"/>
                  </a:schemeClr>
                </a:solidFill>
                <a:latin typeface="Times New Roman" panose="02020603050405020304" pitchFamily="18" charset="0"/>
                <a:cs typeface="Times New Roman" panose="02020603050405020304" pitchFamily="18" charset="0"/>
              </a:rPr>
              <a:t>اتساع المدن وحاجة أهلها لاشكال من التسلية.</a:t>
            </a:r>
          </a:p>
          <a:p>
            <a:pPr marL="0" indent="0" algn="r">
              <a:buNone/>
            </a:pPr>
            <a:r>
              <a:rPr lang="ar-SA" sz="3600" dirty="0">
                <a:latin typeface="Times New Roman" panose="02020603050405020304" pitchFamily="18" charset="0"/>
                <a:cs typeface="Times New Roman" panose="02020603050405020304" pitchFamily="18" charset="0"/>
              </a:rPr>
              <a:t>أسباب عقلية: </a:t>
            </a:r>
            <a:r>
              <a:rPr lang="ar-SA" sz="3600" dirty="0">
                <a:solidFill>
                  <a:schemeClr val="accent5">
                    <a:lumMod val="50000"/>
                  </a:schemeClr>
                </a:solidFill>
                <a:latin typeface="Times New Roman" panose="02020603050405020304" pitchFamily="18" charset="0"/>
                <a:cs typeface="Times New Roman" panose="02020603050405020304" pitchFamily="18" charset="0"/>
              </a:rPr>
              <a:t>انفتاح العقل العربي على الثقافات المحيطة ومارانة على الجدل والمناظرة.</a:t>
            </a:r>
            <a:endParaRPr lang="ar-SA" sz="3600" dirty="0">
              <a:latin typeface="Times New Roman" panose="02020603050405020304" pitchFamily="18" charset="0"/>
              <a:cs typeface="Times New Roman" panose="02020603050405020304" pitchFamily="18" charset="0"/>
            </a:endParaRPr>
          </a:p>
          <a:p>
            <a:pPr marL="0" indent="0" algn="r">
              <a:buNone/>
            </a:pPr>
            <a:r>
              <a:rPr lang="ar-SA" sz="3600" dirty="0">
                <a:latin typeface="Times New Roman" panose="02020603050405020304" pitchFamily="18" charset="0"/>
                <a:cs typeface="Times New Roman" panose="02020603050405020304" pitchFamily="18" charset="0"/>
              </a:rPr>
              <a:t>- </a:t>
            </a:r>
            <a:r>
              <a:rPr lang="ar-SA" sz="3600" dirty="0">
                <a:solidFill>
                  <a:schemeClr val="bg1">
                    <a:lumMod val="10000"/>
                  </a:schemeClr>
                </a:solidFill>
                <a:latin typeface="Times New Roman" panose="02020603050405020304" pitchFamily="18" charset="0"/>
                <a:cs typeface="Times New Roman" panose="02020603050405020304" pitchFamily="18" charset="0"/>
              </a:rPr>
              <a:t>نقائض الجرير والفرزدق (</a:t>
            </a:r>
            <a:r>
              <a:rPr lang="ar-SA" sz="3600" dirty="0">
                <a:latin typeface="Times New Roman" panose="02020603050405020304" pitchFamily="18" charset="0"/>
                <a:cs typeface="Times New Roman" panose="02020603050405020304" pitchFamily="18" charset="0"/>
              </a:rPr>
              <a:t>أول من بدا النقائض الشعرية): </a:t>
            </a:r>
          </a:p>
          <a:p>
            <a:pPr marL="0" indent="0" algn="r">
              <a:buNone/>
            </a:pPr>
            <a:r>
              <a:rPr lang="ar-SA" sz="3600" dirty="0">
                <a:latin typeface="Times New Roman" panose="02020603050405020304" pitchFamily="18" charset="0"/>
                <a:cs typeface="Times New Roman" panose="02020603050405020304" pitchFamily="18" charset="0"/>
              </a:rPr>
              <a:t>كانوا يقومون بها من جانب التسلية وليس هناك عداوة ابداً بل كانوا أصدقاء.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173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12A2-1804-C121-4346-E44F7DB4D6D3}"/>
              </a:ext>
            </a:extLst>
          </p:cNvPr>
          <p:cNvSpPr>
            <a:spLocks noGrp="1"/>
          </p:cNvSpPr>
          <p:nvPr>
            <p:ph type="title"/>
          </p:nvPr>
        </p:nvSpPr>
        <p:spPr/>
        <p:txBody>
          <a:bodyPr>
            <a:normAutofit/>
          </a:bodyPr>
          <a:lstStyle/>
          <a:p>
            <a:pPr algn="ctr"/>
            <a:r>
              <a:rPr lang="ar-SA" sz="4000" b="1" dirty="0">
                <a:latin typeface="Times New Roman" panose="02020603050405020304" pitchFamily="18" charset="0"/>
                <a:cs typeface="Times New Roman" panose="02020603050405020304" pitchFamily="18" charset="0"/>
              </a:rPr>
              <a:t>هل يمكن اخذ المعلومات التاريخية من الفنون؟</a:t>
            </a:r>
            <a:endParaRPr lang="en-US"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592DD2F-AD5F-90F3-BBCA-D844C3BF4206}"/>
              </a:ext>
            </a:extLst>
          </p:cNvPr>
          <p:cNvSpPr>
            <a:spLocks noGrp="1"/>
          </p:cNvSpPr>
          <p:nvPr>
            <p:ph idx="1"/>
          </p:nvPr>
        </p:nvSpPr>
        <p:spPr/>
        <p:txBody>
          <a:bodyPr>
            <a:normAutofit/>
          </a:bodyPr>
          <a:lstStyle/>
          <a:p>
            <a:pPr marL="0" indent="0" algn="r">
              <a:buNone/>
            </a:pPr>
            <a:r>
              <a:rPr lang="ar-SA" sz="3600" b="1" dirty="0">
                <a:solidFill>
                  <a:schemeClr val="accent5">
                    <a:lumMod val="50000"/>
                  </a:schemeClr>
                </a:solidFill>
                <a:latin typeface="Times New Roman" panose="02020603050405020304" pitchFamily="18" charset="0"/>
                <a:cs typeface="Times New Roman" panose="02020603050405020304" pitchFamily="18" charset="0"/>
              </a:rPr>
              <a:t>نعم النقائض من الوثائق التاريخية الجامعة للحوادث والأيام والاحساب والانساب (النواقض) وأخبار العرب في جاهليتها واسلامها.</a:t>
            </a:r>
          </a:p>
        </p:txBody>
      </p:sp>
    </p:spTree>
    <p:extLst>
      <p:ext uri="{BB962C8B-B14F-4D97-AF65-F5344CB8AC3E}">
        <p14:creationId xmlns:p14="http://schemas.microsoft.com/office/powerpoint/2010/main" val="284577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BEBC-E634-9F27-4465-B9CD8DBEB417}"/>
              </a:ext>
            </a:extLst>
          </p:cNvPr>
          <p:cNvSpPr>
            <a:spLocks noGrp="1"/>
          </p:cNvSpPr>
          <p:nvPr>
            <p:ph type="title"/>
          </p:nvPr>
        </p:nvSpPr>
        <p:spPr/>
        <p:txBody>
          <a:bodyPr>
            <a:normAutofit/>
          </a:bodyPr>
          <a:lstStyle/>
          <a:p>
            <a:pPr algn="ctr"/>
            <a:r>
              <a:rPr lang="ar-SA" sz="4000" b="1" dirty="0">
                <a:latin typeface="Times New Roman" panose="02020603050405020304" pitchFamily="18" charset="0"/>
                <a:cs typeface="Times New Roman" panose="02020603050405020304" pitchFamily="18" charset="0"/>
              </a:rPr>
              <a:t>الرسائل الأدبية </a:t>
            </a:r>
            <a:endParaRPr lang="en-US"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6DEB0E7-D6F0-B492-DED9-A1D6F247C3C4}"/>
              </a:ext>
            </a:extLst>
          </p:cNvPr>
          <p:cNvSpPr>
            <a:spLocks noGrp="1"/>
          </p:cNvSpPr>
          <p:nvPr>
            <p:ph idx="1"/>
          </p:nvPr>
        </p:nvSpPr>
        <p:spPr>
          <a:xfrm>
            <a:off x="1295400" y="1428749"/>
            <a:ext cx="9601200" cy="5072141"/>
          </a:xfrm>
        </p:spPr>
        <p:txBody>
          <a:bodyPr>
            <a:normAutofit fontScale="92500"/>
          </a:bodyPr>
          <a:lstStyle/>
          <a:p>
            <a:pPr marL="0" indent="0" algn="r">
              <a:buNone/>
            </a:pPr>
            <a:r>
              <a:rPr lang="ar-SA" sz="2400" b="1" dirty="0">
                <a:latin typeface="Times New Roman" panose="02020603050405020304" pitchFamily="18" charset="0"/>
                <a:cs typeface="Times New Roman" panose="02020603050405020304" pitchFamily="18" charset="0"/>
              </a:rPr>
              <a:t>الرسائل الأدبية:</a:t>
            </a:r>
            <a:r>
              <a:rPr lang="ar-SA" sz="2400" dirty="0">
                <a:latin typeface="Times New Roman" panose="02020603050405020304" pitchFamily="18" charset="0"/>
                <a:cs typeface="Times New Roman" panose="02020603050405020304" pitchFamily="18" charset="0"/>
              </a:rPr>
              <a:t> </a:t>
            </a:r>
            <a:r>
              <a:rPr lang="ar-SA" sz="2400" b="1" dirty="0">
                <a:solidFill>
                  <a:schemeClr val="accent5">
                    <a:lumMod val="50000"/>
                  </a:schemeClr>
                </a:solidFill>
                <a:latin typeface="Times New Roman" panose="02020603050405020304" pitchFamily="18" charset="0"/>
                <a:cs typeface="Times New Roman" panose="02020603050405020304" pitchFamily="18" charset="0"/>
              </a:rPr>
              <a:t>رسائل مكتوبة بأسلوب جمالي خاص فيها متعة جمالية أدبية.</a:t>
            </a:r>
          </a:p>
          <a:p>
            <a:pPr marL="0" indent="0" algn="r">
              <a:buNone/>
            </a:pPr>
            <a:r>
              <a:rPr lang="ar-SA" sz="2400" b="1" dirty="0">
                <a:latin typeface="Times New Roman" panose="02020603050405020304" pitchFamily="18" charset="0"/>
                <a:cs typeface="Times New Roman" panose="02020603050405020304" pitchFamily="18" charset="0"/>
              </a:rPr>
              <a:t>الرسالة العادية:</a:t>
            </a:r>
            <a:r>
              <a:rPr lang="ar-SA" sz="2400" dirty="0">
                <a:latin typeface="Times New Roman" panose="02020603050405020304" pitchFamily="18" charset="0"/>
                <a:cs typeface="Times New Roman" panose="02020603050405020304" pitchFamily="18" charset="0"/>
              </a:rPr>
              <a:t> </a:t>
            </a:r>
            <a:r>
              <a:rPr lang="ar-SA" sz="2400" b="1" dirty="0">
                <a:solidFill>
                  <a:schemeClr val="accent5">
                    <a:lumMod val="50000"/>
                  </a:schemeClr>
                </a:solidFill>
                <a:latin typeface="Times New Roman" panose="02020603050405020304" pitchFamily="18" charset="0"/>
                <a:cs typeface="Times New Roman" panose="02020603050405020304" pitchFamily="18" charset="0"/>
              </a:rPr>
              <a:t>الصيغة</a:t>
            </a:r>
            <a:r>
              <a:rPr lang="ar-SA" sz="2400" dirty="0">
                <a:latin typeface="Times New Roman" panose="02020603050405020304" pitchFamily="18" charset="0"/>
                <a:cs typeface="Times New Roman" panose="02020603050405020304" pitchFamily="18" charset="0"/>
              </a:rPr>
              <a:t> </a:t>
            </a:r>
            <a:r>
              <a:rPr lang="ar-SA" sz="2400" b="1" dirty="0">
                <a:solidFill>
                  <a:schemeClr val="accent5">
                    <a:lumMod val="50000"/>
                  </a:schemeClr>
                </a:solidFill>
                <a:latin typeface="Times New Roman" panose="02020603050405020304" pitchFamily="18" charset="0"/>
                <a:cs typeface="Times New Roman" panose="02020603050405020304" pitchFamily="18" charset="0"/>
              </a:rPr>
              <a:t>المكتوبة تصل من المرسل إلى المستقبل وتحتوي على معلومة أو خبر أو شعور (بدأت بموضوعات عامة)</a:t>
            </a:r>
          </a:p>
          <a:p>
            <a:pPr marL="0" indent="0" algn="r">
              <a:buNone/>
            </a:pPr>
            <a:r>
              <a:rPr lang="ar-SA" sz="2400" b="1" dirty="0">
                <a:latin typeface="Times New Roman" panose="02020603050405020304" pitchFamily="18" charset="0"/>
                <a:cs typeface="Times New Roman" panose="02020603050405020304" pitchFamily="18" charset="0"/>
              </a:rPr>
              <a:t>الفرق بين الرسالة الأدبية والرسالة العادية:</a:t>
            </a:r>
          </a:p>
          <a:p>
            <a:pPr marL="0" indent="0" algn="r">
              <a:buNone/>
            </a:pPr>
            <a:r>
              <a:rPr lang="ar-SA" sz="2400" b="1" dirty="0">
                <a:latin typeface="Times New Roman" panose="02020603050405020304" pitchFamily="18" charset="0"/>
                <a:cs typeface="Times New Roman" panose="02020603050405020304" pitchFamily="18" charset="0"/>
              </a:rPr>
              <a:t>العادية: </a:t>
            </a:r>
            <a:r>
              <a:rPr lang="ar-SA" sz="2400" b="1" dirty="0">
                <a:solidFill>
                  <a:schemeClr val="accent5">
                    <a:lumMod val="50000"/>
                  </a:schemeClr>
                </a:solidFill>
                <a:latin typeface="Times New Roman" panose="02020603050405020304" pitchFamily="18" charset="0"/>
                <a:cs typeface="Times New Roman" panose="02020603050405020304" pitchFamily="18" charset="0"/>
              </a:rPr>
              <a:t>الوظيفة التواصلية للغة التواصل.</a:t>
            </a:r>
          </a:p>
          <a:p>
            <a:pPr marL="0" indent="0" algn="r">
              <a:buNone/>
            </a:pPr>
            <a:r>
              <a:rPr lang="ar-SA" sz="2400" b="1" dirty="0">
                <a:latin typeface="Times New Roman" panose="02020603050405020304" pitchFamily="18" charset="0"/>
                <a:cs typeface="Times New Roman" panose="02020603050405020304" pitchFamily="18" charset="0"/>
              </a:rPr>
              <a:t>الأدبية: </a:t>
            </a:r>
            <a:r>
              <a:rPr lang="ar-SA" sz="2400" b="1" dirty="0">
                <a:solidFill>
                  <a:schemeClr val="accent5">
                    <a:lumMod val="50000"/>
                  </a:schemeClr>
                </a:solidFill>
                <a:latin typeface="Times New Roman" panose="02020603050405020304" pitchFamily="18" charset="0"/>
                <a:cs typeface="Times New Roman" panose="02020603050405020304" pitchFamily="18" charset="0"/>
              </a:rPr>
              <a:t>الوظيفة الجمالية تضاف الى الوظيفة التواصلية. </a:t>
            </a:r>
          </a:p>
          <a:p>
            <a:pPr marL="0" indent="0" algn="r">
              <a:buNone/>
            </a:pPr>
            <a:r>
              <a:rPr lang="ar-SA" sz="2400" b="1" dirty="0">
                <a:solidFill>
                  <a:schemeClr val="bg1">
                    <a:lumMod val="10000"/>
                  </a:schemeClr>
                </a:solidFill>
                <a:latin typeface="Times New Roman" panose="02020603050405020304" pitchFamily="18" charset="0"/>
                <a:cs typeface="Times New Roman" panose="02020603050405020304" pitchFamily="18" charset="0"/>
              </a:rPr>
              <a:t>متى ظهرت الرسائل الأدبية؟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بعد استقرار الحضاره العربية والإسلامية كانت تمتد من العين إلى الاندلس.</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لذا تم إنشاء مايسمى بالكتاب وكان رئيس ديوان الكتب (عبدالحميد الكاتب) في عهد مروان بن محمد.</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قام عبدالحميد الكاتب بنقل الرسائل من الحالة العادية إلى الأدبية.</a:t>
            </a:r>
          </a:p>
          <a:p>
            <a:pPr marL="0" indent="0" algn="r">
              <a:buNone/>
            </a:pPr>
            <a:r>
              <a:rPr lang="ar-SA" sz="2400" b="1" dirty="0">
                <a:solidFill>
                  <a:schemeClr val="accent6">
                    <a:lumMod val="50000"/>
                  </a:schemeClr>
                </a:solidFill>
                <a:latin typeface="Times New Roman" panose="02020603050405020304" pitchFamily="18" charset="0"/>
                <a:cs typeface="Times New Roman" panose="02020603050405020304" pitchFamily="18" charset="0"/>
              </a:rPr>
              <a:t>ظهرت الدواوين (ديوان وزارة)</a:t>
            </a:r>
          </a:p>
          <a:p>
            <a:pPr marL="0" indent="0" algn="r">
              <a:buNone/>
            </a:pPr>
            <a:endParaRPr lang="ar-SA" sz="2400" b="1" dirty="0">
              <a:solidFill>
                <a:schemeClr val="accent6">
                  <a:lumMod val="50000"/>
                </a:schemeClr>
              </a:solidFill>
              <a:latin typeface="Times New Roman" panose="02020603050405020304" pitchFamily="18" charset="0"/>
              <a:cs typeface="Times New Roman" panose="02020603050405020304" pitchFamily="18" charset="0"/>
            </a:endParaRPr>
          </a:p>
          <a:p>
            <a:pPr marL="0" indent="0" algn="r">
              <a:buNone/>
            </a:pPr>
            <a:endParaRPr lang="ar-SA" sz="2400" b="1" dirty="0">
              <a:solidFill>
                <a:schemeClr val="accent5">
                  <a:lumMod val="50000"/>
                </a:schemeClr>
              </a:solidFill>
              <a:latin typeface="Times New Roman" panose="02020603050405020304" pitchFamily="18" charset="0"/>
              <a:cs typeface="Times New Roman" panose="02020603050405020304" pitchFamily="18" charset="0"/>
            </a:endParaRPr>
          </a:p>
          <a:p>
            <a:pPr marL="0" indent="0" algn="r">
              <a:buNone/>
            </a:pPr>
            <a:endParaRPr lang="ar-SA" b="1" dirty="0">
              <a:latin typeface="Times New Roman" panose="02020603050405020304" pitchFamily="18" charset="0"/>
              <a:cs typeface="Times New Roman" panose="02020603050405020304" pitchFamily="18" charset="0"/>
            </a:endParaRPr>
          </a:p>
          <a:p>
            <a:pPr marL="0" indent="0" algn="r">
              <a:buNone/>
            </a:pP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9757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632EA-DFEA-2A07-85E7-DE9210DF8970}"/>
              </a:ext>
            </a:extLst>
          </p:cNvPr>
          <p:cNvSpPr>
            <a:spLocks noGrp="1"/>
          </p:cNvSpPr>
          <p:nvPr>
            <p:ph type="title"/>
          </p:nvPr>
        </p:nvSpPr>
        <p:spPr/>
        <p:txBody>
          <a:bodyPr>
            <a:normAutofit/>
          </a:bodyPr>
          <a:lstStyle/>
          <a:p>
            <a:pPr algn="ctr"/>
            <a:r>
              <a:rPr lang="ar-SA" sz="4000" b="1" dirty="0">
                <a:latin typeface="Times New Roman" panose="02020603050405020304" pitchFamily="18" charset="0"/>
                <a:cs typeface="Times New Roman" panose="02020603050405020304" pitchFamily="18" charset="0"/>
              </a:rPr>
              <a:t>خصائص الرسائل الادبية</a:t>
            </a:r>
            <a:endParaRPr lang="en-US"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40E7AA1-3A4C-2099-2AC7-888D6038E035}"/>
              </a:ext>
            </a:extLst>
          </p:cNvPr>
          <p:cNvSpPr>
            <a:spLocks noGrp="1"/>
          </p:cNvSpPr>
          <p:nvPr>
            <p:ph idx="1"/>
          </p:nvPr>
        </p:nvSpPr>
        <p:spPr>
          <a:xfrm>
            <a:off x="1056489" y="2171700"/>
            <a:ext cx="9601200" cy="3581400"/>
          </a:xfrm>
        </p:spPr>
        <p:txBody>
          <a:bodyPr>
            <a:normAutofit/>
          </a:bodyPr>
          <a:lstStyle/>
          <a:p>
            <a:pPr marL="0" indent="0" algn="r">
              <a:buNone/>
            </a:pPr>
            <a:r>
              <a:rPr lang="ar-SA" sz="3600" b="1" dirty="0">
                <a:solidFill>
                  <a:schemeClr val="accent5">
                    <a:lumMod val="50000"/>
                  </a:schemeClr>
                </a:solidFill>
                <a:latin typeface="Times New Roman" panose="02020603050405020304" pitchFamily="18" charset="0"/>
                <a:cs typeface="Times New Roman" panose="02020603050405020304" pitchFamily="18" charset="0"/>
              </a:rPr>
              <a:t>- الفاظ ليس فيها توتر ولا غريب ولا وحشى (غير مألوف)</a:t>
            </a:r>
          </a:p>
          <a:p>
            <a:pPr marL="0" indent="0" algn="r">
              <a:buNone/>
            </a:pPr>
            <a:r>
              <a:rPr lang="ar-SA" sz="3600" b="1" dirty="0">
                <a:solidFill>
                  <a:schemeClr val="accent5">
                    <a:lumMod val="50000"/>
                  </a:schemeClr>
                </a:solidFill>
                <a:latin typeface="Times New Roman" panose="02020603050405020304" pitchFamily="18" charset="0"/>
                <a:cs typeface="Times New Roman" panose="02020603050405020304" pitchFamily="18" charset="0"/>
              </a:rPr>
              <a:t>- معاني غزيرة مرتبة ليس فيها غموض.</a:t>
            </a:r>
          </a:p>
          <a:p>
            <a:pPr marL="0" indent="0" algn="r">
              <a:buNone/>
            </a:pPr>
            <a:r>
              <a:rPr lang="ar-SA" sz="3600" b="1" dirty="0">
                <a:solidFill>
                  <a:schemeClr val="accent5">
                    <a:lumMod val="50000"/>
                  </a:schemeClr>
                </a:solidFill>
                <a:latin typeface="Times New Roman" panose="02020603050405020304" pitchFamily="18" charset="0"/>
                <a:cs typeface="Times New Roman" panose="02020603050405020304" pitchFamily="18" charset="0"/>
              </a:rPr>
              <a:t>- ترادف ينتهي به الى ازدواج واضح</a:t>
            </a:r>
            <a:endParaRPr lang="en-US" sz="3600" b="1" dirty="0">
              <a:solidFill>
                <a:schemeClr val="accent5">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446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7C159B63-C56D-4E4E-8B07-40A1346DC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27DEF201-077E-444A-A3F0-66E142535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0FB28DE1-4098-6C90-EB16-8CA7BF9710D8}"/>
              </a:ext>
            </a:extLst>
          </p:cNvPr>
          <p:cNvSpPr>
            <a:spLocks noGrp="1"/>
          </p:cNvSpPr>
          <p:nvPr>
            <p:ph idx="1"/>
          </p:nvPr>
        </p:nvSpPr>
        <p:spPr>
          <a:xfrm>
            <a:off x="831442" y="2003017"/>
            <a:ext cx="10529115" cy="2851966"/>
          </a:xfrm>
        </p:spPr>
        <p:txBody>
          <a:bodyPr>
            <a:normAutofit lnSpcReduction="10000"/>
          </a:bodyPr>
          <a:lstStyle/>
          <a:p>
            <a:pPr marL="0" indent="0" algn="r">
              <a:buNone/>
            </a:pPr>
            <a:r>
              <a:rPr lang="ar-SA" sz="3600" b="1" kern="100" dirty="0">
                <a:effectLst/>
                <a:latin typeface="Times New Roman" panose="02020603050405020304" pitchFamily="18" charset="0"/>
                <a:ea typeface="Times New Roman" panose="02020603050405020304" pitchFamily="18" charset="0"/>
                <a:cs typeface="Times New Roman" panose="02020603050405020304" pitchFamily="18" charset="0"/>
              </a:rPr>
              <a:t>الجهل: </a:t>
            </a:r>
            <a:r>
              <a:rPr lang="ar-SA" sz="36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ضد العلم، أي نقص المعرفة أو انعدامها.</a:t>
            </a:r>
            <a:endParaRPr lang="en-US" sz="36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a:buNone/>
            </a:pPr>
            <a:r>
              <a:rPr lang="en-US" sz="3600" b="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b="1" kern="1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a:buNone/>
            </a:pPr>
            <a:r>
              <a:rPr lang="ar-SA" sz="3600" b="1" kern="100" dirty="0">
                <a:effectLst/>
                <a:latin typeface="Times New Roman" panose="02020603050405020304" pitchFamily="18" charset="0"/>
                <a:ea typeface="Times New Roman" panose="02020603050405020304" pitchFamily="18" charset="0"/>
                <a:cs typeface="Times New Roman" panose="02020603050405020304" pitchFamily="18" charset="0"/>
              </a:rPr>
              <a:t>العصر الجاهلي: </a:t>
            </a:r>
            <a:r>
              <a:rPr lang="ar-SA" sz="36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الطيش، التعصب القبلي، مكانه في الجزيرة العربية وهو قبل الإسلام الفترة الزمنية ١٥٠ الى ٢٠٠ سنة.</a:t>
            </a:r>
            <a:br>
              <a:rPr lang="en-US" sz="36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3600" dirty="0">
              <a:solidFill>
                <a:schemeClr val="accent5">
                  <a:lumMod val="50000"/>
                </a:schemeClr>
              </a:solidFill>
            </a:endParaRPr>
          </a:p>
        </p:txBody>
      </p:sp>
    </p:spTree>
    <p:extLst>
      <p:ext uri="{BB962C8B-B14F-4D97-AF65-F5344CB8AC3E}">
        <p14:creationId xmlns:p14="http://schemas.microsoft.com/office/powerpoint/2010/main" val="53378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7DEC9-21ED-DF9E-E09E-8FFAC1F1AB53}"/>
              </a:ext>
            </a:extLst>
          </p:cNvPr>
          <p:cNvSpPr>
            <a:spLocks noGrp="1"/>
          </p:cNvSpPr>
          <p:nvPr>
            <p:ph type="title"/>
          </p:nvPr>
        </p:nvSpPr>
        <p:spPr/>
        <p:txBody>
          <a:bodyPr>
            <a:normAutofit/>
          </a:bodyPr>
          <a:lstStyle/>
          <a:p>
            <a:pPr algn="ctr"/>
            <a:r>
              <a:rPr lang="ar-SA" sz="4000" b="1" dirty="0">
                <a:latin typeface="Times New Roman" panose="02020603050405020304" pitchFamily="18" charset="0"/>
                <a:cs typeface="Times New Roman" panose="02020603050405020304" pitchFamily="18" charset="0"/>
              </a:rPr>
              <a:t>الفرق بين الخطبة والرسائل الادبية</a:t>
            </a:r>
            <a:endParaRPr lang="en-US" sz="4000" b="1" dirty="0">
              <a:latin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B8C20378-F77F-0D6B-2498-EEB10A8FF43A}"/>
              </a:ext>
            </a:extLst>
          </p:cNvPr>
          <p:cNvGraphicFramePr/>
          <p:nvPr>
            <p:extLst>
              <p:ext uri="{D42A27DB-BD31-4B8C-83A1-F6EECF244321}">
                <p14:modId xmlns:p14="http://schemas.microsoft.com/office/powerpoint/2010/main" val="2837251017"/>
              </p:ext>
            </p:extLst>
          </p:nvPr>
        </p:nvGraphicFramePr>
        <p:xfrm>
          <a:off x="2967526" y="2171700"/>
          <a:ext cx="6978712" cy="2609032"/>
        </p:xfrm>
        <a:graphic>
          <a:graphicData uri="http://schemas.openxmlformats.org/drawingml/2006/table">
            <a:tbl>
              <a:tblPr rtl="1" firstRow="1" firstCol="1" bandRow="1">
                <a:tableStyleId>{5C22544A-7EE6-4342-B048-85BDC9FD1C3A}</a:tableStyleId>
              </a:tblPr>
              <a:tblGrid>
                <a:gridCol w="1409493">
                  <a:extLst>
                    <a:ext uri="{9D8B030D-6E8A-4147-A177-3AD203B41FA5}">
                      <a16:colId xmlns:a16="http://schemas.microsoft.com/office/drawing/2014/main" val="1888601903"/>
                    </a:ext>
                  </a:extLst>
                </a:gridCol>
                <a:gridCol w="3100886">
                  <a:extLst>
                    <a:ext uri="{9D8B030D-6E8A-4147-A177-3AD203B41FA5}">
                      <a16:colId xmlns:a16="http://schemas.microsoft.com/office/drawing/2014/main" val="1935565351"/>
                    </a:ext>
                  </a:extLst>
                </a:gridCol>
                <a:gridCol w="2468333">
                  <a:extLst>
                    <a:ext uri="{9D8B030D-6E8A-4147-A177-3AD203B41FA5}">
                      <a16:colId xmlns:a16="http://schemas.microsoft.com/office/drawing/2014/main" val="1171649360"/>
                    </a:ext>
                  </a:extLst>
                </a:gridCol>
              </a:tblGrid>
              <a:tr h="534770">
                <a:tc>
                  <a:txBody>
                    <a:bodyPr/>
                    <a:lstStyle/>
                    <a:p>
                      <a:pPr marL="457200" marR="0" algn="ctr" rtl="1">
                        <a:spcBef>
                          <a:spcPts val="0"/>
                        </a:spcBef>
                        <a:spcAft>
                          <a:spcPts val="0"/>
                        </a:spcAft>
                      </a:pPr>
                      <a:r>
                        <a:rPr lang="ar-SA" sz="1100" kern="100" dirty="0">
                          <a:effectLst/>
                        </a:rPr>
                        <a:t> </a:t>
                      </a:r>
                      <a:endParaRPr lang="en-US" sz="1100" kern="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457200" marR="0" algn="ctr" rtl="1">
                        <a:spcBef>
                          <a:spcPts val="0"/>
                        </a:spcBef>
                        <a:spcAft>
                          <a:spcPts val="0"/>
                        </a:spcAft>
                      </a:pPr>
                      <a:r>
                        <a:rPr lang="ar-SA" sz="1100" kern="100">
                          <a:effectLst/>
                        </a:rPr>
                        <a:t>الخطبة (عامة)</a:t>
                      </a:r>
                      <a:endParaRPr lang="en-US" sz="1100" kern="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457200" marR="0" algn="ctr" rtl="1">
                        <a:spcBef>
                          <a:spcPts val="0"/>
                        </a:spcBef>
                        <a:spcAft>
                          <a:spcPts val="0"/>
                        </a:spcAft>
                      </a:pPr>
                      <a:r>
                        <a:rPr lang="ar-SA" sz="1100" kern="100">
                          <a:effectLst/>
                        </a:rPr>
                        <a:t>الرسالة الأدبية (خاصة)</a:t>
                      </a:r>
                      <a:endParaRPr lang="en-US" sz="1100" kern="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769029972"/>
                  </a:ext>
                </a:extLst>
              </a:tr>
              <a:tr h="1201208">
                <a:tc>
                  <a:txBody>
                    <a:bodyPr/>
                    <a:lstStyle/>
                    <a:p>
                      <a:pPr marL="457200" marR="0" algn="ctr" rtl="1">
                        <a:spcBef>
                          <a:spcPts val="0"/>
                        </a:spcBef>
                        <a:spcAft>
                          <a:spcPts val="0"/>
                        </a:spcAft>
                      </a:pPr>
                      <a:r>
                        <a:rPr lang="ar-SA" sz="1100" kern="100">
                          <a:effectLst/>
                        </a:rPr>
                        <a:t>الاسلوب</a:t>
                      </a:r>
                      <a:endParaRPr lang="en-US" sz="1100" kern="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457200" marR="0" algn="ctr" rtl="1">
                        <a:spcBef>
                          <a:spcPts val="0"/>
                        </a:spcBef>
                        <a:spcAft>
                          <a:spcPts val="0"/>
                        </a:spcAft>
                      </a:pPr>
                      <a:r>
                        <a:rPr lang="ar-SA" sz="1100" kern="100">
                          <a:effectLst/>
                        </a:rPr>
                        <a:t>يراعي مختلف كل المستويات العقلية والتعليمية</a:t>
                      </a:r>
                      <a:endParaRPr lang="en-US" sz="1100" kern="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457200" marR="0" algn="ctr" rtl="1">
                        <a:spcBef>
                          <a:spcPts val="0"/>
                        </a:spcBef>
                        <a:spcAft>
                          <a:spcPts val="0"/>
                        </a:spcAft>
                      </a:pPr>
                      <a:r>
                        <a:rPr lang="ar-SA" sz="1100" kern="100">
                          <a:effectLst/>
                        </a:rPr>
                        <a:t>يتوقف على حسب ثقافة المرسل والمستقبل</a:t>
                      </a:r>
                      <a:endParaRPr lang="en-US" sz="1100" kern="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195675229"/>
                  </a:ext>
                </a:extLst>
              </a:tr>
              <a:tr h="873054">
                <a:tc>
                  <a:txBody>
                    <a:bodyPr/>
                    <a:lstStyle/>
                    <a:p>
                      <a:pPr marL="457200" marR="0" algn="ctr" rtl="1">
                        <a:spcBef>
                          <a:spcPts val="0"/>
                        </a:spcBef>
                        <a:spcAft>
                          <a:spcPts val="0"/>
                        </a:spcAft>
                      </a:pPr>
                      <a:r>
                        <a:rPr lang="ar-SA" sz="1100" kern="100">
                          <a:effectLst/>
                        </a:rPr>
                        <a:t>الموضوع</a:t>
                      </a:r>
                      <a:endParaRPr lang="en-US" sz="1100" kern="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457200" marR="0" algn="ctr" rtl="1">
                        <a:spcBef>
                          <a:spcPts val="0"/>
                        </a:spcBef>
                        <a:spcAft>
                          <a:spcPts val="0"/>
                        </a:spcAft>
                      </a:pPr>
                      <a:r>
                        <a:rPr lang="ar-SA" sz="1100" kern="100">
                          <a:effectLst/>
                        </a:rPr>
                        <a:t>عام ويشمل كل الناس</a:t>
                      </a:r>
                      <a:endParaRPr lang="en-US" sz="1100" kern="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457200" marR="0" algn="ctr" rtl="1">
                        <a:spcBef>
                          <a:spcPts val="0"/>
                        </a:spcBef>
                        <a:spcAft>
                          <a:spcPts val="0"/>
                        </a:spcAft>
                      </a:pPr>
                      <a:r>
                        <a:rPr lang="ar-SA" sz="1100" kern="100" dirty="0">
                          <a:effectLst/>
                        </a:rPr>
                        <a:t>يخص الطرفين</a:t>
                      </a:r>
                      <a:endParaRPr lang="en-US" sz="1100" kern="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46349852"/>
                  </a:ext>
                </a:extLst>
              </a:tr>
            </a:tbl>
          </a:graphicData>
        </a:graphic>
      </p:graphicFrame>
    </p:spTree>
    <p:extLst>
      <p:ext uri="{BB962C8B-B14F-4D97-AF65-F5344CB8AC3E}">
        <p14:creationId xmlns:p14="http://schemas.microsoft.com/office/powerpoint/2010/main" val="970824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E618-D46A-AB43-F9A6-42B066B164CA}"/>
              </a:ext>
            </a:extLst>
          </p:cNvPr>
          <p:cNvSpPr>
            <a:spLocks noGrp="1"/>
          </p:cNvSpPr>
          <p:nvPr>
            <p:ph type="title"/>
          </p:nvPr>
        </p:nvSpPr>
        <p:spPr/>
        <p:txBody>
          <a:bodyPr/>
          <a:lstStyle/>
          <a:p>
            <a:pPr algn="ctr"/>
            <a:r>
              <a:rPr lang="ar-SA" dirty="0">
                <a:latin typeface="Times New Roman" panose="02020603050405020304" pitchFamily="18" charset="0"/>
                <a:cs typeface="Times New Roman" panose="02020603050405020304" pitchFamily="18" charset="0"/>
              </a:rPr>
              <a:t>العصر العباسي </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CE5CE86-999F-5622-2F68-296D8D804700}"/>
              </a:ext>
            </a:extLst>
          </p:cNvPr>
          <p:cNvSpPr>
            <a:spLocks noGrp="1"/>
          </p:cNvSpPr>
          <p:nvPr>
            <p:ph idx="1"/>
          </p:nvPr>
        </p:nvSpPr>
        <p:spPr>
          <a:xfrm>
            <a:off x="1484768" y="1428750"/>
            <a:ext cx="9601200" cy="3581400"/>
          </a:xfrm>
        </p:spPr>
        <p:txBody>
          <a:bodyPr>
            <a:noAutofit/>
          </a:bodyPr>
          <a:lstStyle/>
          <a:p>
            <a:pPr marL="0" indent="0" algn="r">
              <a:buNone/>
            </a:pPr>
            <a:r>
              <a:rPr lang="ar-SA" sz="2400" b="1" u="sng" dirty="0">
                <a:solidFill>
                  <a:schemeClr val="accent2">
                    <a:lumMod val="50000"/>
                  </a:schemeClr>
                </a:solidFill>
                <a:latin typeface="Times New Roman" panose="02020603050405020304" pitchFamily="18" charset="0"/>
                <a:cs typeface="Times New Roman" panose="02020603050405020304" pitchFamily="18" charset="0"/>
              </a:rPr>
              <a:t>أطول العصور امتدا خمسة قرون</a:t>
            </a:r>
          </a:p>
          <a:p>
            <a:pPr marL="0" indent="0" algn="r">
              <a:buNone/>
            </a:pPr>
            <a:r>
              <a:rPr lang="ar-SA" sz="2400" b="1" dirty="0">
                <a:solidFill>
                  <a:schemeClr val="bg1">
                    <a:lumMod val="10000"/>
                  </a:schemeClr>
                </a:solidFill>
                <a:latin typeface="Times New Roman" panose="02020603050405020304" pitchFamily="18" charset="0"/>
                <a:cs typeface="Times New Roman" panose="02020603050405020304" pitchFamily="18" charset="0"/>
              </a:rPr>
              <a:t>أهم شعراء العصر العباسي ؟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المتنبي (أحمد بن الحسين) من مواليد الكوفة  ٣٠١ – ٣٥٤ هـ</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ارسله ابوه إلى البادية ليتعلم اللغة العربية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بدا في كتابة الشعر في سن مبكر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كان يلزم الدكاكين والوراق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عاش ٩ سنوات مع سيف الدولة</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مات في رمضان  في فارس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علاقته بسيف الدولة صادقة وكافور خديعة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مات في معركة</a:t>
            </a:r>
          </a:p>
        </p:txBody>
      </p:sp>
    </p:spTree>
    <p:extLst>
      <p:ext uri="{BB962C8B-B14F-4D97-AF65-F5344CB8AC3E}">
        <p14:creationId xmlns:p14="http://schemas.microsoft.com/office/powerpoint/2010/main" val="4249769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82646-C577-3D37-88B7-4A4355E0AD30}"/>
              </a:ext>
            </a:extLst>
          </p:cNvPr>
          <p:cNvSpPr>
            <a:spLocks noGrp="1"/>
          </p:cNvSpPr>
          <p:nvPr>
            <p:ph type="title"/>
          </p:nvPr>
        </p:nvSpPr>
        <p:spPr/>
        <p:txBody>
          <a:bodyPr>
            <a:normAutofit/>
          </a:bodyPr>
          <a:lstStyle/>
          <a:p>
            <a:pPr algn="ctr"/>
            <a:r>
              <a:rPr lang="ar-SA" sz="4000" b="1" dirty="0">
                <a:latin typeface="Times New Roman" panose="02020603050405020304" pitchFamily="18" charset="0"/>
                <a:cs typeface="Times New Roman" panose="02020603050405020304" pitchFamily="18" charset="0"/>
              </a:rPr>
              <a:t>السرد والعمل السردي </a:t>
            </a:r>
            <a:endParaRPr lang="en-US"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42DED11-4E51-6C2F-651B-F107C73E9A0A}"/>
              </a:ext>
            </a:extLst>
          </p:cNvPr>
          <p:cNvSpPr>
            <a:spLocks noGrp="1"/>
          </p:cNvSpPr>
          <p:nvPr>
            <p:ph idx="1"/>
          </p:nvPr>
        </p:nvSpPr>
        <p:spPr>
          <a:xfrm>
            <a:off x="1295400" y="2171700"/>
            <a:ext cx="9601200" cy="4736849"/>
          </a:xfrm>
        </p:spPr>
        <p:txBody>
          <a:bodyPr/>
          <a:lstStyle/>
          <a:p>
            <a:pPr marL="0" indent="0" algn="r">
              <a:buNone/>
            </a:pPr>
            <a:r>
              <a:rPr lang="ar-SA" sz="3600" dirty="0">
                <a:latin typeface="Times New Roman" panose="02020603050405020304" pitchFamily="18" charset="0"/>
                <a:cs typeface="Times New Roman" panose="02020603050405020304" pitchFamily="18" charset="0"/>
              </a:rPr>
              <a:t>المعنى اللغوي: </a:t>
            </a:r>
            <a:r>
              <a:rPr lang="ar-SA" sz="3600" dirty="0">
                <a:solidFill>
                  <a:schemeClr val="accent5">
                    <a:lumMod val="50000"/>
                  </a:schemeClr>
                </a:solidFill>
                <a:latin typeface="Times New Roman" panose="02020603050405020304" pitchFamily="18" charset="0"/>
                <a:cs typeface="Times New Roman" panose="02020603050405020304" pitchFamily="18" charset="0"/>
              </a:rPr>
              <a:t>سرد الردع (نسجها) سرد الحديث (وصله)</a:t>
            </a:r>
          </a:p>
          <a:p>
            <a:pPr marL="0" indent="0" algn="r">
              <a:buNone/>
            </a:pPr>
            <a:r>
              <a:rPr lang="ar-SA" sz="3600" dirty="0">
                <a:latin typeface="Times New Roman" panose="02020603050405020304" pitchFamily="18" charset="0"/>
                <a:cs typeface="Times New Roman" panose="02020603050405020304" pitchFamily="18" charset="0"/>
              </a:rPr>
              <a:t>المعنى الاصطلاحي: </a:t>
            </a:r>
            <a:r>
              <a:rPr lang="ar-SA" sz="3600" dirty="0">
                <a:solidFill>
                  <a:schemeClr val="accent5">
                    <a:lumMod val="50000"/>
                  </a:schemeClr>
                </a:solidFill>
                <a:latin typeface="Times New Roman" panose="02020603050405020304" pitchFamily="18" charset="0"/>
                <a:cs typeface="Times New Roman" panose="02020603050405020304" pitchFamily="18" charset="0"/>
              </a:rPr>
              <a:t>هو أي عمل فني أو يحتوي قصة.</a:t>
            </a:r>
          </a:p>
          <a:p>
            <a:pPr marL="0" indent="0" algn="r">
              <a:buNone/>
            </a:pPr>
            <a:r>
              <a:rPr lang="ar-SA" sz="3600" dirty="0">
                <a:latin typeface="Times New Roman" panose="02020603050405020304" pitchFamily="18" charset="0"/>
                <a:cs typeface="Times New Roman" panose="02020603050405020304" pitchFamily="18" charset="0"/>
              </a:rPr>
              <a:t>إعادة تقديم: </a:t>
            </a:r>
            <a:r>
              <a:rPr lang="ar-SA" sz="3600" dirty="0">
                <a:solidFill>
                  <a:schemeClr val="accent5">
                    <a:lumMod val="50000"/>
                  </a:schemeClr>
                </a:solidFill>
                <a:latin typeface="Times New Roman" panose="02020603050405020304" pitchFamily="18" charset="0"/>
                <a:cs typeface="Times New Roman" panose="02020603050405020304" pitchFamily="18" charset="0"/>
              </a:rPr>
              <a:t>التمثيل اللغوي لسلسلة من الاحداث المترابطه زمنياً.</a:t>
            </a:r>
          </a:p>
          <a:p>
            <a:pPr marL="0" indent="0" algn="r">
              <a:buNone/>
            </a:pPr>
            <a:endParaRPr lang="ar-SA" dirty="0">
              <a:latin typeface="Times New Roman" panose="02020603050405020304" pitchFamily="18" charset="0"/>
              <a:cs typeface="Times New Roman" panose="02020603050405020304" pitchFamily="18" charset="0"/>
            </a:endParaRPr>
          </a:p>
          <a:p>
            <a:pPr marL="0" indent="0" algn="r">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8902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77032-5320-A8EE-2CF0-0FAC270FB826}"/>
              </a:ext>
            </a:extLst>
          </p:cNvPr>
          <p:cNvSpPr>
            <a:spLocks noGrp="1"/>
          </p:cNvSpPr>
          <p:nvPr>
            <p:ph type="title"/>
          </p:nvPr>
        </p:nvSpPr>
        <p:spPr/>
        <p:txBody>
          <a:bodyPr/>
          <a:lstStyle/>
          <a:p>
            <a:pPr algn="ctr"/>
            <a:r>
              <a:rPr lang="ar-SA" dirty="0">
                <a:latin typeface="Times New Roman" panose="02020603050405020304" pitchFamily="18" charset="0"/>
                <a:cs typeface="Times New Roman" panose="02020603050405020304" pitchFamily="18" charset="0"/>
              </a:rPr>
              <a:t>مكونات العمل السردي:</a:t>
            </a:r>
            <a:endParaRPr lang="en-US" dirty="0"/>
          </a:p>
        </p:txBody>
      </p:sp>
      <p:sp>
        <p:nvSpPr>
          <p:cNvPr id="3" name="Content Placeholder 2">
            <a:extLst>
              <a:ext uri="{FF2B5EF4-FFF2-40B4-BE49-F238E27FC236}">
                <a16:creationId xmlns:a16="http://schemas.microsoft.com/office/drawing/2014/main" id="{0B065C0C-6DBB-A110-39ED-23D14D9D539A}"/>
              </a:ext>
            </a:extLst>
          </p:cNvPr>
          <p:cNvSpPr>
            <a:spLocks noGrp="1"/>
          </p:cNvSpPr>
          <p:nvPr>
            <p:ph idx="1"/>
          </p:nvPr>
        </p:nvSpPr>
        <p:spPr>
          <a:xfrm>
            <a:off x="1295400" y="1638300"/>
            <a:ext cx="9601200" cy="3581400"/>
          </a:xfrm>
        </p:spPr>
        <p:txBody>
          <a:bodyPr>
            <a:normAutofit fontScale="47500" lnSpcReduction="20000"/>
          </a:bodyPr>
          <a:lstStyle/>
          <a:p>
            <a:pPr marL="0" indent="0" algn="r">
              <a:buNone/>
            </a:pPr>
            <a:r>
              <a:rPr lang="ar-SA" sz="5100" b="1" dirty="0">
                <a:latin typeface="Times New Roman" panose="02020603050405020304" pitchFamily="18" charset="0"/>
                <a:cs typeface="Times New Roman" panose="02020603050405020304" pitchFamily="18" charset="0"/>
              </a:rPr>
              <a:t>الراوي: </a:t>
            </a:r>
            <a:r>
              <a:rPr lang="ar-SA" sz="51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هو ذلك الصوت الذي يأتي من داخل النص ليقدم لك عالم السرد كله.</a:t>
            </a:r>
            <a:endParaRPr lang="ar-SA" sz="5100" b="1" dirty="0">
              <a:solidFill>
                <a:schemeClr val="accent5">
                  <a:lumMod val="50000"/>
                </a:schemeClr>
              </a:solidFill>
              <a:latin typeface="Times New Roman" panose="02020603050405020304" pitchFamily="18" charset="0"/>
              <a:cs typeface="Times New Roman" panose="02020603050405020304" pitchFamily="18" charset="0"/>
            </a:endParaRPr>
          </a:p>
          <a:p>
            <a:pPr marL="0" indent="0" algn="r">
              <a:buNone/>
            </a:pPr>
            <a:r>
              <a:rPr lang="ar-SA" sz="5100" b="1" dirty="0">
                <a:latin typeface="Times New Roman" panose="02020603050405020304" pitchFamily="18" charset="0"/>
                <a:cs typeface="Times New Roman" panose="02020603050405020304" pitchFamily="18" charset="0"/>
              </a:rPr>
              <a:t>الداخلي:  </a:t>
            </a:r>
            <a:r>
              <a:rPr lang="ar-SA" sz="5100" b="1" dirty="0">
                <a:solidFill>
                  <a:schemeClr val="accent5">
                    <a:lumMod val="50000"/>
                  </a:schemeClr>
                </a:solidFill>
                <a:latin typeface="Times New Roman" panose="02020603050405020304" pitchFamily="18" charset="0"/>
                <a:cs typeface="Times New Roman" panose="02020603050405020304" pitchFamily="18" charset="0"/>
              </a:rPr>
              <a:t>ويكون شخصية مشاركة في الاحداث.</a:t>
            </a:r>
          </a:p>
          <a:p>
            <a:pPr marL="0" indent="0" algn="r">
              <a:buNone/>
            </a:pPr>
            <a:r>
              <a:rPr lang="ar-SA" sz="5100" b="1" dirty="0">
                <a:latin typeface="Times New Roman" panose="02020603050405020304" pitchFamily="18" charset="0"/>
                <a:cs typeface="Times New Roman" panose="02020603050405020304" pitchFamily="18" charset="0"/>
              </a:rPr>
              <a:t>الخارجي: </a:t>
            </a:r>
            <a:r>
              <a:rPr lang="ar-SA" sz="5100" b="1" dirty="0">
                <a:solidFill>
                  <a:schemeClr val="accent5">
                    <a:lumMod val="50000"/>
                  </a:schemeClr>
                </a:solidFill>
                <a:latin typeface="Times New Roman" panose="02020603050405020304" pitchFamily="18" charset="0"/>
                <a:cs typeface="Times New Roman" panose="02020603050405020304" pitchFamily="18" charset="0"/>
              </a:rPr>
              <a:t>لايشارك</a:t>
            </a:r>
          </a:p>
          <a:p>
            <a:pPr marL="0" indent="0" algn="r">
              <a:buNone/>
            </a:pPr>
            <a:r>
              <a:rPr lang="ar-SA" sz="5100" b="1" dirty="0">
                <a:solidFill>
                  <a:schemeClr val="bg1">
                    <a:lumMod val="10000"/>
                  </a:schemeClr>
                </a:solidFill>
                <a:latin typeface="Times New Roman" panose="02020603050405020304" pitchFamily="18" charset="0"/>
                <a:cs typeface="Times New Roman" panose="02020603050405020304" pitchFamily="18" charset="0"/>
              </a:rPr>
              <a:t>المروي له:</a:t>
            </a:r>
            <a:r>
              <a:rPr lang="ar-SA" sz="5100" b="1" dirty="0">
                <a:solidFill>
                  <a:schemeClr val="accent5">
                    <a:lumMod val="50000"/>
                  </a:schemeClr>
                </a:solidFill>
                <a:latin typeface="Times New Roman" panose="02020603050405020304" pitchFamily="18" charset="0"/>
                <a:cs typeface="Times New Roman" panose="02020603050405020304" pitchFamily="18" charset="0"/>
              </a:rPr>
              <a:t>  كائن خيالي يجلس داخل النص ليستمع الى كل مايقوله الراوي بتفهم كامل.</a:t>
            </a:r>
          </a:p>
          <a:p>
            <a:pPr marL="0" indent="0" algn="r">
              <a:buNone/>
            </a:pPr>
            <a:r>
              <a:rPr lang="ar-SA" sz="5100" b="1" dirty="0">
                <a:solidFill>
                  <a:schemeClr val="bg1">
                    <a:lumMod val="10000"/>
                  </a:schemeClr>
                </a:solidFill>
                <a:latin typeface="Times New Roman" panose="02020603050405020304" pitchFamily="18" charset="0"/>
                <a:cs typeface="Times New Roman" panose="02020603050405020304" pitchFamily="18" charset="0"/>
              </a:rPr>
              <a:t>وجهة النظر:</a:t>
            </a:r>
            <a:r>
              <a:rPr lang="ar-SA" sz="5100" b="1" dirty="0">
                <a:solidFill>
                  <a:schemeClr val="accent5">
                    <a:lumMod val="50000"/>
                  </a:schemeClr>
                </a:solidFill>
                <a:latin typeface="Times New Roman" panose="02020603050405020304" pitchFamily="18" charset="0"/>
                <a:cs typeface="Times New Roman" panose="02020603050405020304" pitchFamily="18" charset="0"/>
              </a:rPr>
              <a:t> </a:t>
            </a:r>
            <a:r>
              <a:rPr lang="ar-SA" sz="51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وهي مرتبطة </a:t>
            </a:r>
            <a:r>
              <a:rPr lang="ar-SA" sz="5100" b="1" i="0" u="sng" strike="noStrike" dirty="0">
                <a:solidFill>
                  <a:schemeClr val="accent5">
                    <a:lumMod val="50000"/>
                  </a:schemeClr>
                </a:solidFill>
                <a:effectLst/>
                <a:latin typeface="Times New Roman" panose="02020603050405020304" pitchFamily="18" charset="0"/>
                <a:cs typeface="Times New Roman" panose="02020603050405020304" pitchFamily="18" charset="0"/>
              </a:rPr>
              <a:t>بالراوي</a:t>
            </a:r>
            <a:r>
              <a:rPr lang="ar-SA" sz="51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 دوما ويمكن تعريفها بأنها:</a:t>
            </a:r>
          </a:p>
          <a:p>
            <a:pPr marL="0" indent="0" algn="r">
              <a:buNone/>
            </a:pPr>
            <a:r>
              <a:rPr lang="ar-SA" sz="51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مجموعة المفاهيم والأفكار والمعتقدات والتحيزاتالخاصة بالراوي، وكذلك المواقع الحسية التي تتحكم جميعا في أسلوب الحكي.</a:t>
            </a:r>
          </a:p>
          <a:p>
            <a:pPr marL="0" indent="0" algn="r">
              <a:buNone/>
            </a:pPr>
            <a:endParaRPr lang="ar-SA" sz="34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endParaRPr>
          </a:p>
          <a:p>
            <a:pPr marL="0" indent="0" algn="r">
              <a:buNone/>
            </a:pPr>
            <a:r>
              <a:rPr lang="ar-SA" sz="3600" b="1" dirty="0">
                <a:solidFill>
                  <a:schemeClr val="accent5">
                    <a:lumMod val="50000"/>
                  </a:schemeClr>
                </a:solidFill>
                <a:latin typeface="Times New Roman" panose="02020603050405020304" pitchFamily="18" charset="0"/>
                <a:cs typeface="Times New Roman" panose="02020603050405020304" pitchFamily="18" charset="0"/>
              </a:rPr>
              <a:t> </a:t>
            </a:r>
          </a:p>
          <a:p>
            <a:pPr marL="0" indent="0" algn="r">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1470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82485-E8EA-5C94-5DDD-250BD4F19F95}"/>
              </a:ext>
            </a:extLst>
          </p:cNvPr>
          <p:cNvSpPr>
            <a:spLocks noGrp="1"/>
          </p:cNvSpPr>
          <p:nvPr>
            <p:ph type="title"/>
          </p:nvPr>
        </p:nvSpPr>
        <p:spPr/>
        <p:txBody>
          <a:bodyPr/>
          <a:lstStyle/>
          <a:p>
            <a:pPr algn="ctr"/>
            <a:r>
              <a:rPr lang="ar-SA" sz="4000" b="1" dirty="0">
                <a:latin typeface="Times New Roman" panose="02020603050405020304" pitchFamily="18" charset="0"/>
                <a:cs typeface="Times New Roman" panose="02020603050405020304" pitchFamily="18" charset="0"/>
              </a:rPr>
              <a:t>الشخصيات</a:t>
            </a:r>
            <a:r>
              <a:rPr lang="ar-SA" dirty="0"/>
              <a:t> </a:t>
            </a:r>
            <a:endParaRPr lang="en-US" dirty="0"/>
          </a:p>
        </p:txBody>
      </p:sp>
      <p:sp>
        <p:nvSpPr>
          <p:cNvPr id="3" name="Content Placeholder 2">
            <a:extLst>
              <a:ext uri="{FF2B5EF4-FFF2-40B4-BE49-F238E27FC236}">
                <a16:creationId xmlns:a16="http://schemas.microsoft.com/office/drawing/2014/main" id="{27843B91-C3F4-11D3-0518-46FB3366DBFB}"/>
              </a:ext>
            </a:extLst>
          </p:cNvPr>
          <p:cNvSpPr>
            <a:spLocks noGrp="1"/>
          </p:cNvSpPr>
          <p:nvPr>
            <p:ph idx="1"/>
          </p:nvPr>
        </p:nvSpPr>
        <p:spPr/>
        <p:txBody>
          <a:bodyPr/>
          <a:lstStyle/>
          <a:p>
            <a:pPr marL="0" indent="0" algn="r">
              <a:buNone/>
            </a:pPr>
            <a:r>
              <a:rPr lang="ar-SA" sz="2400" b="1" dirty="0">
                <a:latin typeface="Times New Roman" panose="02020603050405020304" pitchFamily="18" charset="0"/>
                <a:cs typeface="Times New Roman" panose="02020603050405020304" pitchFamily="18" charset="0"/>
              </a:rPr>
              <a:t>الشخصيات: </a:t>
            </a:r>
            <a:r>
              <a:rPr lang="ar-SA" sz="24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وهي كائنات من حبر وورق، وليست من لحم ودم</a:t>
            </a:r>
            <a:r>
              <a:rPr lang="ar-SA" sz="2400" b="1" dirty="0">
                <a:solidFill>
                  <a:schemeClr val="accent5">
                    <a:lumMod val="50000"/>
                  </a:schemeClr>
                </a:solidFill>
                <a:latin typeface="Times New Roman" panose="02020603050405020304" pitchFamily="18" charset="0"/>
                <a:cs typeface="Times New Roman" panose="02020603050405020304" pitchFamily="18" charset="0"/>
              </a:rPr>
              <a:t> أي </a:t>
            </a:r>
            <a:r>
              <a:rPr lang="ar-SA" sz="24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إنها شخوص خيالية يتم تشكيلها وتطويرها على الورق </a:t>
            </a:r>
            <a:r>
              <a:rPr lang="ar-SA" sz="2400" b="1" dirty="0">
                <a:solidFill>
                  <a:schemeClr val="accent5">
                    <a:lumMod val="50000"/>
                  </a:schemeClr>
                </a:solidFill>
                <a:latin typeface="Times New Roman" panose="02020603050405020304" pitchFamily="18" charset="0"/>
                <a:cs typeface="Times New Roman" panose="02020603050405020304" pitchFamily="18" charset="0"/>
              </a:rPr>
              <a:t>من</a:t>
            </a:r>
            <a:r>
              <a:rPr lang="ar-SA" sz="24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 خيال المؤلف طبقا لمسار القصة.</a:t>
            </a:r>
          </a:p>
          <a:p>
            <a:pPr marL="0" indent="0" algn="r">
              <a:buNone/>
            </a:pPr>
            <a:r>
              <a:rPr lang="ar-SA" sz="2000" b="1" i="0" u="sng" strike="noStrike" dirty="0">
                <a:solidFill>
                  <a:schemeClr val="bg1">
                    <a:lumMod val="10000"/>
                  </a:schemeClr>
                </a:solidFill>
                <a:effectLst/>
                <a:latin typeface="Times New Roman" panose="02020603050405020304" pitchFamily="18" charset="0"/>
                <a:cs typeface="Times New Roman" panose="02020603050405020304" pitchFamily="18" charset="0"/>
              </a:rPr>
              <a:t>أنواع الشخصية السردية</a:t>
            </a:r>
            <a:r>
              <a:rPr lang="ar-SA" b="1" u="sng" dirty="0">
                <a:solidFill>
                  <a:schemeClr val="bg1">
                    <a:lumMod val="10000"/>
                  </a:schemeClr>
                </a:solidFill>
                <a:latin typeface="Times New Roman" panose="02020603050405020304" pitchFamily="18" charset="0"/>
                <a:cs typeface="Times New Roman" panose="02020603050405020304" pitchFamily="18" charset="0"/>
              </a:rPr>
              <a:t>: </a:t>
            </a:r>
          </a:p>
          <a:p>
            <a:pPr marL="0" indent="0" algn="r">
              <a:buNone/>
            </a:pPr>
            <a:r>
              <a:rPr lang="ar-SA" sz="2400" b="1" i="0" u="none" strike="noStrike" dirty="0">
                <a:solidFill>
                  <a:schemeClr val="bg1">
                    <a:lumMod val="10000"/>
                  </a:schemeClr>
                </a:solidFill>
                <a:effectLst/>
                <a:latin typeface="Times New Roman" panose="02020603050405020304" pitchFamily="18" charset="0"/>
                <a:cs typeface="Times New Roman" panose="02020603050405020304" pitchFamily="18" charset="0"/>
              </a:rPr>
              <a:t>الشخصية المركبة:</a:t>
            </a:r>
            <a:r>
              <a:rPr lang="ar-SA" sz="2400" b="1" i="0" u="none" strike="noStrike" dirty="0">
                <a:solidFill>
                  <a:srgbClr val="0070C0"/>
                </a:solidFill>
                <a:effectLst/>
                <a:latin typeface="Times New Roman" panose="02020603050405020304" pitchFamily="18" charset="0"/>
                <a:cs typeface="Times New Roman" panose="02020603050405020304" pitchFamily="18" charset="0"/>
              </a:rPr>
              <a:t> وهي التي يهتم النص بتوضيح تفاصيلها النفسية والعقلية،</a:t>
            </a:r>
            <a:endParaRPr lang="ar-SA" sz="2400" b="1" i="0" u="none" strike="noStrike" dirty="0">
              <a:solidFill>
                <a:srgbClr val="000000"/>
              </a:solidFill>
              <a:effectLst/>
              <a:latin typeface="Times New Roman" panose="02020603050405020304" pitchFamily="18" charset="0"/>
              <a:cs typeface="Times New Roman" panose="02020603050405020304" pitchFamily="18" charset="0"/>
            </a:endParaRPr>
          </a:p>
          <a:p>
            <a:pPr marL="0" indent="0" algn="r">
              <a:buNone/>
            </a:pPr>
            <a:r>
              <a:rPr lang="ar-SA" sz="2400" b="1" i="0" u="none" strike="noStrike" dirty="0">
                <a:solidFill>
                  <a:srgbClr val="0070C0"/>
                </a:solidFill>
                <a:effectLst/>
                <a:latin typeface="Times New Roman" panose="02020603050405020304" pitchFamily="18" charset="0"/>
                <a:cs typeface="Times New Roman" panose="02020603050405020304" pitchFamily="18" charset="0"/>
              </a:rPr>
              <a:t>أو تاريخها، أو ظروفها الاجتماعية.</a:t>
            </a:r>
          </a:p>
          <a:p>
            <a:pPr marL="0" indent="0" algn="r">
              <a:buNone/>
            </a:pPr>
            <a:r>
              <a:rPr lang="ar-SA" sz="2400" b="1" i="0" u="none" strike="noStrike" dirty="0">
                <a:solidFill>
                  <a:schemeClr val="bg1">
                    <a:lumMod val="10000"/>
                  </a:schemeClr>
                </a:solidFill>
                <a:effectLst/>
                <a:latin typeface="Times New Roman" panose="02020603050405020304" pitchFamily="18" charset="0"/>
                <a:cs typeface="Times New Roman" panose="02020603050405020304" pitchFamily="18" charset="0"/>
              </a:rPr>
              <a:t>الشخصية المسطحة:</a:t>
            </a:r>
            <a:r>
              <a:rPr lang="ar-SA" sz="2400" b="1" i="0" u="none" strike="noStrike" dirty="0">
                <a:solidFill>
                  <a:srgbClr val="0070C0"/>
                </a:solidFill>
                <a:effectLst/>
                <a:latin typeface="Times New Roman" panose="02020603050405020304" pitchFamily="18" charset="0"/>
                <a:cs typeface="Times New Roman" panose="02020603050405020304" pitchFamily="18" charset="0"/>
              </a:rPr>
              <a:t> وهي على العكس من المركبة، لا يهتم النص بتفاصيلها</a:t>
            </a:r>
            <a:endParaRPr lang="ar-SA" sz="2400" b="1" i="0" u="none" strike="noStrike" dirty="0">
              <a:solidFill>
                <a:srgbClr val="000000"/>
              </a:solidFill>
              <a:effectLst/>
              <a:latin typeface="Times New Roman" panose="02020603050405020304" pitchFamily="18" charset="0"/>
              <a:cs typeface="Times New Roman" panose="02020603050405020304" pitchFamily="18" charset="0"/>
            </a:endParaRPr>
          </a:p>
          <a:p>
            <a:pPr marL="0" indent="0" algn="r">
              <a:buNone/>
            </a:pPr>
            <a:r>
              <a:rPr lang="ar-SA" sz="2400" b="1" i="0" u="none" strike="noStrike" dirty="0">
                <a:solidFill>
                  <a:srgbClr val="0070C0"/>
                </a:solidFill>
                <a:effectLst/>
                <a:latin typeface="Times New Roman" panose="02020603050405020304" pitchFamily="18" charset="0"/>
                <a:cs typeface="Times New Roman" panose="02020603050405020304" pitchFamily="18" charset="0"/>
              </a:rPr>
              <a:t>وتلعب دور النمط الاجتماعي لا أكثر. </a:t>
            </a:r>
            <a:endParaRPr lang="ar-SA" sz="2400" b="1" i="0" u="none" strike="noStrike" dirty="0">
              <a:solidFill>
                <a:srgbClr val="000000"/>
              </a:solidFill>
              <a:effectLst/>
              <a:latin typeface="Times New Roman" panose="02020603050405020304" pitchFamily="18" charset="0"/>
              <a:cs typeface="Times New Roman" panose="02020603050405020304" pitchFamily="18" charset="0"/>
            </a:endParaRPr>
          </a:p>
          <a:p>
            <a:pPr marL="0" indent="0" algn="r">
              <a:buNone/>
            </a:pPr>
            <a:endParaRPr lang="ar-SA" sz="2400" b="1" i="0" u="none" strike="noStrike" dirty="0">
              <a:solidFill>
                <a:srgbClr val="000000"/>
              </a:solidFill>
              <a:effectLst/>
              <a:latin typeface="Times New Roman" panose="02020603050405020304" pitchFamily="18" charset="0"/>
              <a:cs typeface="Times New Roman" panose="02020603050405020304" pitchFamily="18" charset="0"/>
            </a:endParaRPr>
          </a:p>
          <a:p>
            <a:pPr marL="0" indent="0" algn="r">
              <a:buNone/>
            </a:pPr>
            <a:endParaRPr lang="ar-SA" b="1" u="sng" dirty="0">
              <a:solidFill>
                <a:schemeClr val="bg1">
                  <a:lumMod val="10000"/>
                </a:schemeClr>
              </a:solidFill>
              <a:latin typeface="Times New Roman" panose="02020603050405020304" pitchFamily="18" charset="0"/>
              <a:cs typeface="Times New Roman" panose="02020603050405020304" pitchFamily="18" charset="0"/>
            </a:endParaRPr>
          </a:p>
          <a:p>
            <a:pPr marL="0" indent="0" algn="r">
              <a:buNone/>
            </a:pPr>
            <a:endParaRPr lang="ar-SA" sz="2400" b="1" i="0" u="sng" strike="noStrike" dirty="0">
              <a:solidFill>
                <a:schemeClr val="bg1">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0816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1D405-5137-32C8-1E29-B10DB52B3934}"/>
              </a:ext>
            </a:extLst>
          </p:cNvPr>
          <p:cNvSpPr>
            <a:spLocks noGrp="1"/>
          </p:cNvSpPr>
          <p:nvPr>
            <p:ph type="title"/>
          </p:nvPr>
        </p:nvSpPr>
        <p:spPr/>
        <p:txBody>
          <a:bodyPr>
            <a:normAutofit/>
          </a:bodyPr>
          <a:lstStyle/>
          <a:p>
            <a:pPr algn="ctr"/>
            <a:r>
              <a:rPr lang="ar-SA" sz="4000" b="1" i="0" u="none" strike="noStrike" cap="all" dirty="0">
                <a:solidFill>
                  <a:schemeClr val="bg1">
                    <a:lumMod val="10000"/>
                  </a:schemeClr>
                </a:solidFill>
                <a:effectLst/>
                <a:latin typeface="Times New Roman" panose="02020603050405020304" pitchFamily="18" charset="0"/>
                <a:cs typeface="Times New Roman" panose="02020603050405020304" pitchFamily="18" charset="0"/>
              </a:rPr>
              <a:t>الأحداث</a:t>
            </a:r>
            <a:endParaRPr lang="en-US" sz="4000" dirty="0">
              <a:solidFill>
                <a:schemeClr val="bg1">
                  <a:lumMod val="10000"/>
                </a:schemeClr>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7F959F-11BC-6A5A-8877-5A00AC1157CB}"/>
              </a:ext>
            </a:extLst>
          </p:cNvPr>
          <p:cNvSpPr>
            <a:spLocks noGrp="1"/>
          </p:cNvSpPr>
          <p:nvPr>
            <p:ph idx="1"/>
          </p:nvPr>
        </p:nvSpPr>
        <p:spPr/>
        <p:txBody>
          <a:bodyPr>
            <a:normAutofit/>
          </a:bodyPr>
          <a:lstStyle/>
          <a:p>
            <a:pPr marL="0" indent="0" algn="r">
              <a:buNone/>
            </a:pPr>
            <a:r>
              <a:rPr lang="ar-SA" sz="3600" b="0" i="0" u="none" strike="noStrike" dirty="0">
                <a:solidFill>
                  <a:schemeClr val="bg1">
                    <a:lumMod val="10000"/>
                  </a:schemeClr>
                </a:solidFill>
                <a:effectLst/>
                <a:latin typeface="Times New Roman" panose="02020603050405020304" pitchFamily="18" charset="0"/>
                <a:cs typeface="Times New Roman" panose="02020603050405020304" pitchFamily="18" charset="0"/>
              </a:rPr>
              <a:t>وتنقسم إلى:</a:t>
            </a:r>
          </a:p>
          <a:p>
            <a:pPr marL="0" indent="0" algn="r">
              <a:buNone/>
            </a:pPr>
            <a:r>
              <a:rPr lang="ar-SA" sz="3600" b="0" i="0" u="none" strike="noStrike" dirty="0">
                <a:solidFill>
                  <a:schemeClr val="bg1">
                    <a:lumMod val="10000"/>
                  </a:schemeClr>
                </a:solidFill>
                <a:effectLst/>
                <a:latin typeface="Times New Roman" panose="02020603050405020304" pitchFamily="18" charset="0"/>
                <a:cs typeface="Times New Roman" panose="02020603050405020304" pitchFamily="18" charset="0"/>
              </a:rPr>
              <a:t>أ- أحداث رئيسية:</a:t>
            </a:r>
            <a:r>
              <a:rPr lang="ar-SA" sz="3600" b="0" i="0" u="none" strike="noStrike" dirty="0">
                <a:solidFill>
                  <a:srgbClr val="0070C0"/>
                </a:solidFill>
                <a:effectLst/>
                <a:latin typeface="Times New Roman" panose="02020603050405020304" pitchFamily="18" charset="0"/>
                <a:cs typeface="Times New Roman" panose="02020603050405020304" pitchFamily="18" charset="0"/>
              </a:rPr>
              <a:t> </a:t>
            </a:r>
            <a:r>
              <a:rPr lang="ar-SA" sz="3600" b="0"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وهي التي تشكل جسد السرد ولا يمكن الاستغناء عن أي حدث منها.</a:t>
            </a:r>
          </a:p>
          <a:p>
            <a:pPr marL="0" indent="0" algn="r">
              <a:buNone/>
            </a:pPr>
            <a:r>
              <a:rPr lang="ar-SA" sz="3600" b="0" i="0" u="none" strike="noStrike" dirty="0">
                <a:solidFill>
                  <a:schemeClr val="bg1">
                    <a:lumMod val="10000"/>
                  </a:schemeClr>
                </a:solidFill>
                <a:effectLst/>
                <a:latin typeface="Times New Roman" panose="02020603050405020304" pitchFamily="18" charset="0"/>
                <a:cs typeface="Times New Roman" panose="02020603050405020304" pitchFamily="18" charset="0"/>
              </a:rPr>
              <a:t>ب- أحداث هامشية: </a:t>
            </a:r>
            <a:r>
              <a:rPr lang="ar-SA" sz="3600" b="0"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وهي التي تعطينا التفاصيل ويمكن الاستغناء عنها أو تبديلها</a:t>
            </a:r>
          </a:p>
        </p:txBody>
      </p:sp>
    </p:spTree>
    <p:extLst>
      <p:ext uri="{BB962C8B-B14F-4D97-AF65-F5344CB8AC3E}">
        <p14:creationId xmlns:p14="http://schemas.microsoft.com/office/powerpoint/2010/main" val="3170697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A146-070C-2D2F-2D24-31C1B214097B}"/>
              </a:ext>
            </a:extLst>
          </p:cNvPr>
          <p:cNvSpPr>
            <a:spLocks noGrp="1"/>
          </p:cNvSpPr>
          <p:nvPr>
            <p:ph type="title"/>
          </p:nvPr>
        </p:nvSpPr>
        <p:spPr/>
        <p:txBody>
          <a:bodyPr>
            <a:normAutofit/>
          </a:bodyPr>
          <a:lstStyle/>
          <a:p>
            <a:pPr algn="ctr"/>
            <a:r>
              <a:rPr lang="ar-SA" sz="4000" b="1" i="0" u="none" strike="noStrike" cap="all" dirty="0">
                <a:solidFill>
                  <a:schemeClr val="bg1">
                    <a:lumMod val="10000"/>
                  </a:schemeClr>
                </a:solidFill>
                <a:effectLst/>
                <a:latin typeface="Times New Roman" panose="02020603050405020304" pitchFamily="18" charset="0"/>
                <a:cs typeface="Times New Roman" panose="02020603050405020304" pitchFamily="18" charset="0"/>
              </a:rPr>
              <a:t>الحبكات</a:t>
            </a:r>
            <a:endParaRPr lang="en-US" sz="4000" dirty="0">
              <a:solidFill>
                <a:schemeClr val="bg1">
                  <a:lumMod val="10000"/>
                </a:schemeClr>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7BF3BB4-7CCB-2BFD-8F95-3A89D8E6941A}"/>
              </a:ext>
            </a:extLst>
          </p:cNvPr>
          <p:cNvSpPr>
            <a:spLocks noGrp="1"/>
          </p:cNvSpPr>
          <p:nvPr>
            <p:ph idx="1"/>
          </p:nvPr>
        </p:nvSpPr>
        <p:spPr>
          <a:xfrm>
            <a:off x="1295400" y="1428750"/>
            <a:ext cx="9601200" cy="3581400"/>
          </a:xfrm>
        </p:spPr>
        <p:txBody>
          <a:bodyPr>
            <a:normAutofit fontScale="92500" lnSpcReduction="10000"/>
          </a:bodyPr>
          <a:lstStyle/>
          <a:p>
            <a:pPr marL="0" indent="0" algn="r">
              <a:buNone/>
            </a:pPr>
            <a:r>
              <a:rPr lang="ar-SA" sz="2600" b="1" i="0" u="none" strike="noStrike" cap="all" dirty="0">
                <a:solidFill>
                  <a:schemeClr val="bg1">
                    <a:lumMod val="10000"/>
                  </a:schemeClr>
                </a:solidFill>
                <a:effectLst/>
                <a:latin typeface="Times New Roman" panose="02020603050405020304" pitchFamily="18" charset="0"/>
                <a:cs typeface="Times New Roman" panose="02020603050405020304" pitchFamily="18" charset="0"/>
              </a:rPr>
              <a:t>الحبكة أو الترتيب الزمني</a:t>
            </a:r>
            <a:endParaRPr lang="ar-SA" sz="2600" b="1" i="0" u="none" strike="noStrike" dirty="0">
              <a:solidFill>
                <a:schemeClr val="bg1">
                  <a:lumMod val="10000"/>
                </a:schemeClr>
              </a:solidFill>
              <a:effectLst/>
              <a:latin typeface="Times New Roman" panose="02020603050405020304" pitchFamily="18" charset="0"/>
              <a:cs typeface="Times New Roman" panose="02020603050405020304" pitchFamily="18" charset="0"/>
            </a:endParaRPr>
          </a:p>
          <a:p>
            <a:pPr marL="0" indent="0" algn="r">
              <a:buNone/>
            </a:pPr>
            <a:r>
              <a:rPr lang="ar-SA" sz="26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ونقصد بها الترتيب الزمني المخصوص الذي تظهر به الأحداث في النص</a:t>
            </a:r>
          </a:p>
          <a:p>
            <a:pPr marL="0" indent="0" algn="r">
              <a:buNone/>
            </a:pPr>
            <a:r>
              <a:rPr lang="ar-SA" sz="2800" b="1" i="0" u="none" strike="noStrike" cap="all" dirty="0">
                <a:solidFill>
                  <a:schemeClr val="bg1">
                    <a:lumMod val="10000"/>
                  </a:schemeClr>
                </a:solidFill>
                <a:effectLst/>
                <a:latin typeface="Times New Roman" panose="02020603050405020304" pitchFamily="18" charset="0"/>
                <a:cs typeface="Times New Roman" panose="02020603050405020304" pitchFamily="18" charset="0"/>
              </a:rPr>
              <a:t>أنواع الحبكات</a:t>
            </a:r>
            <a:endParaRPr lang="ar-SA" sz="2800" b="0" i="0" u="none" strike="noStrike" dirty="0">
              <a:solidFill>
                <a:schemeClr val="bg1">
                  <a:lumMod val="10000"/>
                </a:schemeClr>
              </a:solidFill>
              <a:effectLst/>
              <a:latin typeface="Times New Roman" panose="02020603050405020304" pitchFamily="18" charset="0"/>
              <a:cs typeface="Times New Roman" panose="02020603050405020304" pitchFamily="18" charset="0"/>
            </a:endParaRPr>
          </a:p>
          <a:p>
            <a:pPr marL="0" indent="0" algn="r">
              <a:buNone/>
            </a:pPr>
            <a:r>
              <a:rPr lang="ar-SA" sz="26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التوازن المثالي:</a:t>
            </a:r>
            <a:r>
              <a:rPr lang="ar-SA" sz="2600" b="1" i="0" u="none" strike="noStrike" dirty="0">
                <a:solidFill>
                  <a:srgbClr val="0070C0"/>
                </a:solidFill>
                <a:effectLst/>
                <a:latin typeface="Times New Roman" panose="02020603050405020304" pitchFamily="18" charset="0"/>
                <a:cs typeface="Times New Roman" panose="02020603050405020304" pitchFamily="18" charset="0"/>
              </a:rPr>
              <a:t> </a:t>
            </a:r>
            <a:r>
              <a:rPr lang="ar-SA" sz="26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أي أن تظهر الأحداث في النص بنفس ترتيبها المنطقي.</a:t>
            </a:r>
            <a:endParaRPr lang="ar-SA" sz="2600" b="0" i="0" u="none" strike="noStrike" dirty="0">
              <a:solidFill>
                <a:schemeClr val="accent5">
                  <a:lumMod val="50000"/>
                </a:schemeClr>
              </a:solidFill>
              <a:effectLst/>
              <a:latin typeface="Times New Roman" panose="02020603050405020304" pitchFamily="18" charset="0"/>
              <a:cs typeface="Times New Roman" panose="02020603050405020304" pitchFamily="18" charset="0"/>
            </a:endParaRPr>
          </a:p>
          <a:p>
            <a:pPr marL="0" indent="0" algn="r">
              <a:buNone/>
            </a:pPr>
            <a:r>
              <a:rPr lang="ar-SA" sz="26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الترتيب العكسي:</a:t>
            </a:r>
            <a:r>
              <a:rPr lang="ar-SA" sz="2600" b="1" i="0" u="none" strike="noStrike" dirty="0">
                <a:solidFill>
                  <a:srgbClr val="0070C0"/>
                </a:solidFill>
                <a:effectLst/>
                <a:latin typeface="Times New Roman" panose="02020603050405020304" pitchFamily="18" charset="0"/>
                <a:cs typeface="Times New Roman" panose="02020603050405020304" pitchFamily="18" charset="0"/>
              </a:rPr>
              <a:t> </a:t>
            </a:r>
            <a:r>
              <a:rPr lang="ar-SA" sz="26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أي أن تبدأ القصة من الحدث الأخير ثم تعود في الزمن بانتظام حتى الحدث الأول وهي حبكة نادرة</a:t>
            </a:r>
          </a:p>
          <a:p>
            <a:pPr marL="0" indent="0" algn="r">
              <a:buNone/>
            </a:pPr>
            <a:r>
              <a:rPr lang="ar-SA" sz="26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الانطلاق من وسط القصة: </a:t>
            </a:r>
            <a:r>
              <a:rPr lang="ar-SA" sz="26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أي أن تبدأ القصة من أية نقطة في الأحداث، ثم تتحرك في الزمن إلى الوراء وإلى الأمام بدون خطة محددة، </a:t>
            </a:r>
            <a:r>
              <a:rPr lang="ar-SA" sz="2600" b="1" i="0" u="sng" dirty="0">
                <a:solidFill>
                  <a:schemeClr val="accent5">
                    <a:lumMod val="50000"/>
                  </a:schemeClr>
                </a:solidFill>
                <a:effectLst/>
                <a:latin typeface="Times New Roman" panose="02020603050405020304" pitchFamily="18" charset="0"/>
                <a:cs typeface="Times New Roman" panose="02020603050405020304" pitchFamily="18" charset="0"/>
              </a:rPr>
              <a:t>وهي الحبكة الأكثر انتشارا</a:t>
            </a:r>
            <a:endParaRPr lang="ar-SA" sz="26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6809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C08F2-BDD8-FDD2-EFB2-E667B6C27406}"/>
              </a:ext>
            </a:extLst>
          </p:cNvPr>
          <p:cNvSpPr>
            <a:spLocks noGrp="1"/>
          </p:cNvSpPr>
          <p:nvPr>
            <p:ph type="title"/>
          </p:nvPr>
        </p:nvSpPr>
        <p:spPr/>
        <p:txBody>
          <a:bodyPr>
            <a:normAutofit/>
          </a:bodyPr>
          <a:lstStyle/>
          <a:p>
            <a:pPr algn="ctr"/>
            <a:r>
              <a:rPr lang="ar-SA" sz="4000" b="1" i="0" u="none" strike="noStrike" cap="all" dirty="0">
                <a:solidFill>
                  <a:schemeClr val="bg1">
                    <a:lumMod val="10000"/>
                  </a:schemeClr>
                </a:solidFill>
                <a:effectLst/>
                <a:latin typeface="Times New Roman" panose="02020603050405020304" pitchFamily="18" charset="0"/>
                <a:cs typeface="Times New Roman" panose="02020603050405020304" pitchFamily="18" charset="0"/>
              </a:rPr>
              <a:t>الفضاء السردي</a:t>
            </a:r>
            <a:endParaRPr lang="en-US" sz="4000" dirty="0">
              <a:solidFill>
                <a:schemeClr val="bg1">
                  <a:lumMod val="10000"/>
                </a:schemeClr>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B5F430F-C771-FF4E-B143-72EF7EC9B1A0}"/>
              </a:ext>
            </a:extLst>
          </p:cNvPr>
          <p:cNvSpPr>
            <a:spLocks noGrp="1"/>
          </p:cNvSpPr>
          <p:nvPr>
            <p:ph idx="1"/>
          </p:nvPr>
        </p:nvSpPr>
        <p:spPr>
          <a:xfrm>
            <a:off x="1648234" y="1638300"/>
            <a:ext cx="9601200" cy="3581400"/>
          </a:xfrm>
        </p:spPr>
        <p:txBody>
          <a:bodyPr/>
          <a:lstStyle/>
          <a:p>
            <a:pPr marL="0" indent="0" algn="r">
              <a:buNone/>
            </a:pPr>
            <a:r>
              <a:rPr lang="ar-SA" sz="2400" b="1" i="0" u="none" strike="noStrike" dirty="0">
                <a:solidFill>
                  <a:schemeClr val="bg1">
                    <a:lumMod val="10000"/>
                  </a:schemeClr>
                </a:solidFill>
                <a:effectLst/>
                <a:latin typeface="Times New Roman" panose="02020603050405020304" pitchFamily="18" charset="0"/>
                <a:cs typeface="Times New Roman" panose="02020603050405020304" pitchFamily="18" charset="0"/>
              </a:rPr>
              <a:t>وهو مجموع الأماكن التي تظهر في النص وينقسم إلى:</a:t>
            </a:r>
          </a:p>
          <a:p>
            <a:pPr marL="0" indent="0" algn="r">
              <a:buNone/>
            </a:pPr>
            <a:r>
              <a:rPr lang="ar-SA" sz="24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فضاء رئيسي:</a:t>
            </a:r>
            <a:r>
              <a:rPr lang="ar-SA" sz="2400" b="1" i="0" u="none" strike="noStrike" dirty="0">
                <a:solidFill>
                  <a:srgbClr val="0070C0"/>
                </a:solidFill>
                <a:effectLst/>
                <a:latin typeface="Times New Roman" panose="02020603050405020304" pitchFamily="18" charset="0"/>
                <a:cs typeface="Times New Roman" panose="02020603050405020304" pitchFamily="18" charset="0"/>
              </a:rPr>
              <a:t> </a:t>
            </a:r>
            <a:r>
              <a:rPr lang="ar-SA" sz="24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وهو الذي تدور فيه الأحداث</a:t>
            </a:r>
          </a:p>
          <a:p>
            <a:pPr marL="0" indent="0" algn="r">
              <a:buNone/>
            </a:pPr>
            <a:r>
              <a:rPr lang="ar-SA" sz="24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فضاء هامشي:</a:t>
            </a:r>
            <a:r>
              <a:rPr lang="ar-SA" sz="2400" b="1" i="0" u="none" strike="noStrike" dirty="0">
                <a:solidFill>
                  <a:srgbClr val="0070C0"/>
                </a:solidFill>
                <a:effectLst/>
                <a:latin typeface="Times New Roman" panose="02020603050405020304" pitchFamily="18" charset="0"/>
                <a:cs typeface="Times New Roman" panose="02020603050405020304" pitchFamily="18" charset="0"/>
              </a:rPr>
              <a:t> </a:t>
            </a:r>
            <a:r>
              <a:rPr lang="ar-SA" sz="2400" b="1" i="0" u="none" strike="noStrike" dirty="0">
                <a:solidFill>
                  <a:schemeClr val="accent5">
                    <a:lumMod val="50000"/>
                  </a:schemeClr>
                </a:solidFill>
                <a:effectLst/>
                <a:latin typeface="Times New Roman" panose="02020603050405020304" pitchFamily="18" charset="0"/>
                <a:cs typeface="Times New Roman" panose="02020603050405020304" pitchFamily="18" charset="0"/>
              </a:rPr>
              <a:t>وهو الذي يظهر عابرا في النص</a:t>
            </a:r>
          </a:p>
        </p:txBody>
      </p:sp>
    </p:spTree>
    <p:extLst>
      <p:ext uri="{BB962C8B-B14F-4D97-AF65-F5344CB8AC3E}">
        <p14:creationId xmlns:p14="http://schemas.microsoft.com/office/powerpoint/2010/main" val="2895362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3802-9B97-23ED-49DE-651BEDB51B7A}"/>
              </a:ext>
            </a:extLst>
          </p:cNvPr>
          <p:cNvSpPr>
            <a:spLocks noGrp="1"/>
          </p:cNvSpPr>
          <p:nvPr>
            <p:ph type="title"/>
          </p:nvPr>
        </p:nvSpPr>
        <p:spPr/>
        <p:txBody>
          <a:bodyPr/>
          <a:lstStyle/>
          <a:p>
            <a:pPr algn="ctr"/>
            <a:r>
              <a:rPr lang="ar-SA" sz="4000" dirty="0">
                <a:latin typeface="Times New Roman" panose="02020603050405020304" pitchFamily="18" charset="0"/>
                <a:cs typeface="Times New Roman" panose="02020603050405020304" pitchFamily="18" charset="0"/>
              </a:rPr>
              <a:t>المقامات</a:t>
            </a:r>
            <a:r>
              <a:rPr lang="ar-SA" dirty="0"/>
              <a:t> </a:t>
            </a:r>
            <a:endParaRPr lang="en-US" dirty="0"/>
          </a:p>
        </p:txBody>
      </p:sp>
      <p:sp>
        <p:nvSpPr>
          <p:cNvPr id="3" name="Content Placeholder 2">
            <a:extLst>
              <a:ext uri="{FF2B5EF4-FFF2-40B4-BE49-F238E27FC236}">
                <a16:creationId xmlns:a16="http://schemas.microsoft.com/office/drawing/2014/main" id="{6B19F3A8-4D7F-8AE7-0508-942B39788BED}"/>
              </a:ext>
            </a:extLst>
          </p:cNvPr>
          <p:cNvSpPr>
            <a:spLocks noGrp="1"/>
          </p:cNvSpPr>
          <p:nvPr>
            <p:ph idx="1"/>
          </p:nvPr>
        </p:nvSpPr>
        <p:spPr>
          <a:xfrm>
            <a:off x="1685956" y="1638300"/>
            <a:ext cx="9601200" cy="3581400"/>
          </a:xfrm>
        </p:spPr>
        <p:txBody>
          <a:bodyPr/>
          <a:lstStyle/>
          <a:p>
            <a:pPr marL="0" indent="0" algn="r">
              <a:buNone/>
            </a:pPr>
            <a:r>
              <a:rPr lang="ar-SA" sz="2400" b="1" dirty="0">
                <a:latin typeface="Times New Roman" panose="02020603050405020304" pitchFamily="18" charset="0"/>
                <a:cs typeface="Times New Roman" panose="02020603050405020304" pitchFamily="18" charset="0"/>
              </a:rPr>
              <a:t>-</a:t>
            </a:r>
            <a:r>
              <a:rPr lang="ar-SA" sz="2400" b="1" dirty="0">
                <a:solidFill>
                  <a:schemeClr val="accent5">
                    <a:lumMod val="50000"/>
                  </a:schemeClr>
                </a:solidFill>
                <a:latin typeface="Times New Roman" panose="02020603050405020304" pitchFamily="18" charset="0"/>
                <a:cs typeface="Times New Roman" panose="02020603050405020304" pitchFamily="18" charset="0"/>
              </a:rPr>
              <a:t> بديع الزمان الهمذاني (أحمد بن الحسين)  ٣٥٨ – ٣٩٨ هـ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 اخترع هذا الشكل القصصي لكي يحقق المال من درس الادب.</a:t>
            </a:r>
          </a:p>
          <a:p>
            <a:pPr marL="0" indent="0" algn="r">
              <a:buNone/>
            </a:pPr>
            <a:endParaRPr lang="ar-SA" sz="2400" b="1" dirty="0">
              <a:latin typeface="Times New Roman" panose="02020603050405020304" pitchFamily="18" charset="0"/>
              <a:cs typeface="Times New Roman" panose="02020603050405020304" pitchFamily="18" charset="0"/>
            </a:endParaRPr>
          </a:p>
          <a:p>
            <a:pPr marL="0" indent="0" algn="r">
              <a:buNone/>
            </a:pPr>
            <a:r>
              <a:rPr lang="ar-SA" sz="2400" b="1" dirty="0">
                <a:latin typeface="Times New Roman" panose="02020603050405020304" pitchFamily="18" charset="0"/>
                <a:cs typeface="Times New Roman" panose="02020603050405020304" pitchFamily="18" charset="0"/>
              </a:rPr>
              <a:t>المعنى الاصطلاحي: </a:t>
            </a:r>
            <a:r>
              <a:rPr lang="ar-SA" sz="2400" b="1" dirty="0">
                <a:solidFill>
                  <a:schemeClr val="accent5">
                    <a:lumMod val="50000"/>
                  </a:schemeClr>
                </a:solidFill>
                <a:latin typeface="Times New Roman" panose="02020603050405020304" pitchFamily="18" charset="0"/>
                <a:cs typeface="Times New Roman" panose="02020603050405020304" pitchFamily="18" charset="0"/>
              </a:rPr>
              <a:t>هي نصوص السردية القصيرة لها بناء ثابت يبدأ بجملة ثابته.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حدثنا عيسى بن هاشم قال ( في حالة المقامات الهمذاني. ولها بطل ثابت وهو ابوفتح الاسكندري في حالة مقامات الهمذاني) كما أن الراوي واحدهم عيسى بن هاشم يمتاز لغة المقامة بالسجع واستخدام غريب اللغة والمرح بين الشعر والنثر.</a:t>
            </a:r>
          </a:p>
          <a:p>
            <a:pPr marL="0" indent="0" algn="r">
              <a:buNone/>
            </a:pPr>
            <a:endParaRPr lang="ar-SA" dirty="0"/>
          </a:p>
        </p:txBody>
      </p:sp>
    </p:spTree>
    <p:extLst>
      <p:ext uri="{BB962C8B-B14F-4D97-AF65-F5344CB8AC3E}">
        <p14:creationId xmlns:p14="http://schemas.microsoft.com/office/powerpoint/2010/main" val="2297113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C6038-9279-E8BE-A5D9-6FF8DB6D85F8}"/>
              </a:ext>
            </a:extLst>
          </p:cNvPr>
          <p:cNvSpPr>
            <a:spLocks noGrp="1"/>
          </p:cNvSpPr>
          <p:nvPr>
            <p:ph type="title"/>
          </p:nvPr>
        </p:nvSpPr>
        <p:spPr/>
        <p:txBody>
          <a:bodyPr/>
          <a:lstStyle/>
          <a:p>
            <a:pPr algn="ctr"/>
            <a:r>
              <a:rPr lang="ar-SA" sz="4000" dirty="0">
                <a:latin typeface="Times New Roman" panose="02020603050405020304" pitchFamily="18" charset="0"/>
                <a:cs typeface="Times New Roman" panose="02020603050405020304" pitchFamily="18" charset="0"/>
              </a:rPr>
              <a:t>قصيدة التفعيلة</a:t>
            </a:r>
            <a:r>
              <a:rPr lang="ar-SA" dirty="0"/>
              <a:t> </a:t>
            </a:r>
            <a:endParaRPr lang="en-US" dirty="0"/>
          </a:p>
        </p:txBody>
      </p:sp>
      <p:sp>
        <p:nvSpPr>
          <p:cNvPr id="3" name="Content Placeholder 2">
            <a:extLst>
              <a:ext uri="{FF2B5EF4-FFF2-40B4-BE49-F238E27FC236}">
                <a16:creationId xmlns:a16="http://schemas.microsoft.com/office/drawing/2014/main" id="{F2FBAD27-9CE6-C780-4751-D58B128FAFE0}"/>
              </a:ext>
            </a:extLst>
          </p:cNvPr>
          <p:cNvSpPr>
            <a:spLocks noGrp="1"/>
          </p:cNvSpPr>
          <p:nvPr>
            <p:ph idx="1"/>
          </p:nvPr>
        </p:nvSpPr>
        <p:spPr>
          <a:xfrm>
            <a:off x="1295400" y="1400646"/>
            <a:ext cx="9601200" cy="5188265"/>
          </a:xfrm>
        </p:spPr>
        <p:txBody>
          <a:bodyPr>
            <a:noAutofit/>
          </a:bodyPr>
          <a:lstStyle/>
          <a:p>
            <a:pPr marL="0" indent="0" algn="r">
              <a:buNone/>
            </a:pPr>
            <a:r>
              <a:rPr lang="ar-SA" sz="2400" b="1" dirty="0">
                <a:latin typeface="Times New Roman" panose="02020603050405020304" pitchFamily="18" charset="0"/>
                <a:cs typeface="Times New Roman" panose="02020603050405020304" pitchFamily="18" charset="0"/>
              </a:rPr>
              <a:t>بداية مدرسة التفعيلة : </a:t>
            </a:r>
            <a:r>
              <a:rPr lang="ar-SA" sz="2400" b="1" dirty="0">
                <a:solidFill>
                  <a:schemeClr val="accent5">
                    <a:lumMod val="50000"/>
                  </a:schemeClr>
                </a:solidFill>
                <a:latin typeface="Times New Roman" panose="02020603050405020304" pitchFamily="18" charset="0"/>
                <a:cs typeface="Times New Roman" panose="02020603050405020304" pitchFamily="18" charset="0"/>
              </a:rPr>
              <a:t>منذ القرن العشرين تقريباً ظهر مجموعة من الشعراء الذين حاولوا ادخال تجديدات على القصيدة العمودية.</a:t>
            </a:r>
          </a:p>
          <a:p>
            <a:pPr marL="0" indent="0" algn="r">
              <a:buNone/>
            </a:pPr>
            <a:r>
              <a:rPr lang="ar-SA" sz="2400" b="1" dirty="0">
                <a:latin typeface="Times New Roman" panose="02020603050405020304" pitchFamily="18" charset="0"/>
                <a:cs typeface="Times New Roman" panose="02020603050405020304" pitchFamily="18" charset="0"/>
              </a:rPr>
              <a:t>عناصر التجديد في الشكل: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عدم الالتزام بعدد التفعيلات في السطر الواحد.</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عدم الالتزام بالقافية.</a:t>
            </a:r>
          </a:p>
          <a:p>
            <a:pPr marL="0" indent="0" algn="r">
              <a:buNone/>
            </a:pPr>
            <a:r>
              <a:rPr lang="ar-SA" sz="2400" b="1" dirty="0">
                <a:latin typeface="Times New Roman" panose="02020603050405020304" pitchFamily="18" charset="0"/>
                <a:cs typeface="Times New Roman" panose="02020603050405020304" pitchFamily="18" charset="0"/>
              </a:rPr>
              <a:t>من رواد القصيدة التفعيلة:</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نازك الملائكة</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صلاح عبدالصبور</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بدر شاكر السياب </a:t>
            </a:r>
            <a:endParaRPr lang="en-US" sz="2400" b="1" dirty="0">
              <a:solidFill>
                <a:schemeClr val="accent5">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855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A713D-40B9-F9F7-55AF-0FA7727B260B}"/>
              </a:ext>
            </a:extLst>
          </p:cNvPr>
          <p:cNvSpPr>
            <a:spLocks noGrp="1"/>
          </p:cNvSpPr>
          <p:nvPr>
            <p:ph type="title"/>
          </p:nvPr>
        </p:nvSpPr>
        <p:spPr>
          <a:xfrm>
            <a:off x="1371600" y="685800"/>
            <a:ext cx="9601200" cy="735091"/>
          </a:xfrm>
        </p:spPr>
        <p:txBody>
          <a:bodyPr>
            <a:normAutofit fontScale="90000"/>
          </a:bodyPr>
          <a:lstStyle/>
          <a:p>
            <a:pPr algn="ctr"/>
            <a:r>
              <a:rPr lang="ar-SA" sz="4000" b="1" kern="100" dirty="0">
                <a:effectLst/>
                <a:latin typeface="Times New Roman" panose="02020603050405020304" pitchFamily="18" charset="0"/>
                <a:ea typeface="Times New Roman" panose="02020603050405020304" pitchFamily="18" charset="0"/>
                <a:cs typeface="Times New Roman" panose="02020603050405020304" pitchFamily="18" charset="0"/>
              </a:rPr>
              <a:t>المجموعات الشعرية التي وصلتنا من العصر الجاهلي:</a:t>
            </a:r>
            <a:br>
              <a:rPr lang="en-US" sz="4000" kern="1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9A6540D-4C15-DBF0-9ED4-ECB6B0880E18}"/>
              </a:ext>
            </a:extLst>
          </p:cNvPr>
          <p:cNvSpPr>
            <a:spLocks noGrp="1"/>
          </p:cNvSpPr>
          <p:nvPr>
            <p:ph idx="1"/>
          </p:nvPr>
        </p:nvSpPr>
        <p:spPr/>
        <p:txBody>
          <a:bodyPr/>
          <a:lstStyle/>
          <a:p>
            <a:pPr marL="0" indent="0" algn="ctr">
              <a:buNone/>
            </a:pPr>
            <a:r>
              <a:rPr lang="ar-SA" sz="4000" b="1" kern="100" dirty="0">
                <a:solidFill>
                  <a:schemeClr val="accent5">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المعلقات</a:t>
            </a:r>
            <a:endParaRPr lang="en-US" sz="4000" b="1" kern="100" dirty="0">
              <a:solidFill>
                <a:schemeClr val="accent5">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ar-SA" sz="4000" b="1" dirty="0">
                <a:solidFill>
                  <a:schemeClr val="accent5">
                    <a:lumMod val="50000"/>
                  </a:schemeClr>
                </a:solidFill>
                <a:effectLst/>
                <a:ea typeface="Times New Roman" panose="02020603050405020304" pitchFamily="18" charset="0"/>
                <a:cs typeface="Times New Roman" panose="02020603050405020304" pitchFamily="18" charset="0"/>
              </a:rPr>
              <a:t>الصعاليك</a:t>
            </a:r>
            <a:r>
              <a:rPr lang="en-US" sz="1600" dirty="0">
                <a:effectLst/>
              </a:rPr>
              <a:t> </a:t>
            </a:r>
          </a:p>
        </p:txBody>
      </p:sp>
    </p:spTree>
    <p:extLst>
      <p:ext uri="{BB962C8B-B14F-4D97-AF65-F5344CB8AC3E}">
        <p14:creationId xmlns:p14="http://schemas.microsoft.com/office/powerpoint/2010/main" val="554889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FD530-F6BC-CAF0-8052-61828B2DE46F}"/>
              </a:ext>
            </a:extLst>
          </p:cNvPr>
          <p:cNvSpPr>
            <a:spLocks noGrp="1"/>
          </p:cNvSpPr>
          <p:nvPr>
            <p:ph idx="1"/>
          </p:nvPr>
        </p:nvSpPr>
        <p:spPr>
          <a:xfrm>
            <a:off x="1371600" y="414949"/>
            <a:ext cx="9601200" cy="6199109"/>
          </a:xfrm>
        </p:spPr>
        <p:txBody>
          <a:bodyPr>
            <a:normAutofit/>
          </a:bodyPr>
          <a:lstStyle/>
          <a:p>
            <a:pPr marL="0" indent="0" algn="r">
              <a:buNone/>
            </a:pPr>
            <a:endParaRPr lang="ar-SA" sz="2400" b="1" dirty="0">
              <a:solidFill>
                <a:schemeClr val="bg1">
                  <a:lumMod val="10000"/>
                </a:schemeClr>
              </a:solidFill>
              <a:latin typeface="Times New Roman" panose="02020603050405020304" pitchFamily="18" charset="0"/>
              <a:cs typeface="Times New Roman" panose="02020603050405020304" pitchFamily="18" charset="0"/>
            </a:endParaRPr>
          </a:p>
          <a:p>
            <a:pPr marL="0" indent="0" algn="r">
              <a:buNone/>
            </a:pPr>
            <a:r>
              <a:rPr lang="ar-SA" sz="2400" b="1" dirty="0">
                <a:solidFill>
                  <a:schemeClr val="accent2">
                    <a:lumMod val="50000"/>
                  </a:schemeClr>
                </a:solidFill>
                <a:latin typeface="Times New Roman" panose="02020603050405020304" pitchFamily="18" charset="0"/>
                <a:cs typeface="Times New Roman" panose="02020603050405020304" pitchFamily="18" charset="0"/>
              </a:rPr>
              <a:t>* الشعر القديم يعتمد على التشبية.</a:t>
            </a:r>
          </a:p>
          <a:p>
            <a:pPr marL="0" indent="0" algn="r">
              <a:buNone/>
            </a:pPr>
            <a:r>
              <a:rPr lang="ar-SA" sz="2400" b="1" dirty="0">
                <a:solidFill>
                  <a:schemeClr val="accent2">
                    <a:lumMod val="50000"/>
                  </a:schemeClr>
                </a:solidFill>
                <a:latin typeface="Times New Roman" panose="02020603050405020304" pitchFamily="18" charset="0"/>
                <a:cs typeface="Times New Roman" panose="02020603050405020304" pitchFamily="18" charset="0"/>
              </a:rPr>
              <a:t>* الشعر الحديث يعتمد على الصورة الفعلية (الصورة الكلية)</a:t>
            </a:r>
          </a:p>
          <a:p>
            <a:pPr marL="0" indent="0" algn="r">
              <a:buNone/>
            </a:pPr>
            <a:r>
              <a:rPr lang="ar-SA" sz="2400" b="1" dirty="0">
                <a:solidFill>
                  <a:schemeClr val="bg1">
                    <a:lumMod val="10000"/>
                  </a:schemeClr>
                </a:solidFill>
                <a:latin typeface="Times New Roman" panose="02020603050405020304" pitchFamily="18" charset="0"/>
                <a:cs typeface="Times New Roman" panose="02020603050405020304" pitchFamily="18" charset="0"/>
              </a:rPr>
              <a:t>القصيدة العمودية: </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الفكرة هي الأساس</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تستطيع الكلام عن موضوع محدد</a:t>
            </a:r>
          </a:p>
          <a:p>
            <a:pPr marL="0" indent="0" algn="r">
              <a:buNone/>
            </a:pPr>
            <a:r>
              <a:rPr lang="ar-SA" sz="2400" b="1" dirty="0">
                <a:solidFill>
                  <a:schemeClr val="bg1">
                    <a:lumMod val="10000"/>
                  </a:schemeClr>
                </a:solidFill>
                <a:latin typeface="Times New Roman" panose="02020603050405020304" pitchFamily="18" charset="0"/>
                <a:cs typeface="Times New Roman" panose="02020603050405020304" pitchFamily="18" charset="0"/>
              </a:rPr>
              <a:t>التجديد في التصويره:</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عدم الوقف عند صور التشبية</a:t>
            </a:r>
          </a:p>
          <a:p>
            <a:pPr marL="0" indent="0" algn="r">
              <a:buNone/>
            </a:pPr>
            <a:r>
              <a:rPr lang="ar-SA" sz="2400" b="1" dirty="0">
                <a:solidFill>
                  <a:schemeClr val="accent5">
                    <a:lumMod val="50000"/>
                  </a:schemeClr>
                </a:solidFill>
                <a:latin typeface="Times New Roman" panose="02020603050405020304" pitchFamily="18" charset="0"/>
                <a:cs typeface="Times New Roman" panose="02020603050405020304" pitchFamily="18" charset="0"/>
              </a:rPr>
              <a:t>الاعتماد على الصور الكلية</a:t>
            </a:r>
            <a:endParaRPr lang="en-US" sz="2400" b="1" dirty="0">
              <a:solidFill>
                <a:schemeClr val="accent5">
                  <a:lumMod val="50000"/>
                </a:schemeClr>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62805298-BED2-A294-0AFA-67A4BD2A6274}"/>
                  </a:ext>
                </a:extLst>
              </p14:cNvPr>
              <p14:cNvContentPartPr/>
              <p14:nvPr/>
            </p14:nvContentPartPr>
            <p14:xfrm>
              <a:off x="940423" y="6169964"/>
              <a:ext cx="38160" cy="113400"/>
            </p14:xfrm>
          </p:contentPart>
        </mc:Choice>
        <mc:Fallback xmlns="">
          <p:pic>
            <p:nvPicPr>
              <p:cNvPr id="2" name="Ink 1">
                <a:extLst>
                  <a:ext uri="{FF2B5EF4-FFF2-40B4-BE49-F238E27FC236}">
                    <a16:creationId xmlns:a16="http://schemas.microsoft.com/office/drawing/2014/main" id="{62805298-BED2-A294-0AFA-67A4BD2A6274}"/>
                  </a:ext>
                </a:extLst>
              </p:cNvPr>
              <p:cNvPicPr/>
              <p:nvPr/>
            </p:nvPicPr>
            <p:blipFill>
              <a:blip r:embed="rId3"/>
              <a:stretch>
                <a:fillRect/>
              </a:stretch>
            </p:blipFill>
            <p:spPr>
              <a:xfrm>
                <a:off x="931423" y="6161324"/>
                <a:ext cx="55800" cy="131040"/>
              </a:xfrm>
              <a:prstGeom prst="rect">
                <a:avLst/>
              </a:prstGeom>
            </p:spPr>
          </p:pic>
        </mc:Fallback>
      </mc:AlternateContent>
    </p:spTree>
    <p:extLst>
      <p:ext uri="{BB962C8B-B14F-4D97-AF65-F5344CB8AC3E}">
        <p14:creationId xmlns:p14="http://schemas.microsoft.com/office/powerpoint/2010/main" val="2099056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FBAD4-99F4-83B4-9B55-736CB49D8EBE}"/>
              </a:ext>
            </a:extLst>
          </p:cNvPr>
          <p:cNvSpPr>
            <a:spLocks noGrp="1"/>
          </p:cNvSpPr>
          <p:nvPr>
            <p:ph type="title"/>
          </p:nvPr>
        </p:nvSpPr>
        <p:spPr>
          <a:xfrm>
            <a:off x="1371600" y="685800"/>
            <a:ext cx="9601200" cy="609349"/>
          </a:xfrm>
        </p:spPr>
        <p:txBody>
          <a:bodyPr>
            <a:normAutofit fontScale="90000"/>
          </a:bodyPr>
          <a:lstStyle/>
          <a:p>
            <a:pPr algn="ctr"/>
            <a:r>
              <a:rPr lang="ar-SA" b="1" dirty="0">
                <a:solidFill>
                  <a:schemeClr val="bg1">
                    <a:lumMod val="10000"/>
                  </a:schemeClr>
                </a:solidFill>
                <a:effectLst/>
                <a:ea typeface="Times New Roman" panose="02020603050405020304" pitchFamily="18" charset="0"/>
                <a:cs typeface="Times New Roman" panose="02020603050405020304" pitchFamily="18" charset="0"/>
              </a:rPr>
              <a:t>المعلقات</a:t>
            </a:r>
            <a:r>
              <a:rPr lang="en-US" dirty="0">
                <a:effectLst/>
              </a:rPr>
              <a:t> </a:t>
            </a:r>
            <a:endParaRPr lang="en-US" dirty="0"/>
          </a:p>
        </p:txBody>
      </p:sp>
      <p:sp>
        <p:nvSpPr>
          <p:cNvPr id="3" name="Content Placeholder 2">
            <a:extLst>
              <a:ext uri="{FF2B5EF4-FFF2-40B4-BE49-F238E27FC236}">
                <a16:creationId xmlns:a16="http://schemas.microsoft.com/office/drawing/2014/main" id="{E7CAE507-0579-0FB7-16B7-9BA91BDA772F}"/>
              </a:ext>
            </a:extLst>
          </p:cNvPr>
          <p:cNvSpPr>
            <a:spLocks noGrp="1"/>
          </p:cNvSpPr>
          <p:nvPr>
            <p:ph idx="1"/>
          </p:nvPr>
        </p:nvSpPr>
        <p:spPr>
          <a:xfrm>
            <a:off x="1295400" y="2203010"/>
            <a:ext cx="9601200" cy="2451980"/>
          </a:xfrm>
        </p:spPr>
        <p:txBody>
          <a:bodyPr>
            <a:normAutofit fontScale="70000" lnSpcReduction="20000"/>
          </a:bodyPr>
          <a:lstStyle/>
          <a:p>
            <a:pPr marL="0" lvl="0" indent="0" algn="ctr" rtl="1">
              <a:buNone/>
            </a:pPr>
            <a:r>
              <a:rPr lang="ar-SA" sz="32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المنصات – القصائد الطويلة – المسمطات ( سمط ) عقد تزين من حفظها. </a:t>
            </a:r>
            <a:endParaRPr lang="en-US" sz="3200"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rtl="1">
              <a:buNone/>
            </a:pPr>
            <a:r>
              <a:rPr lang="ar-SA" sz="32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عددها ٧ أو ١٠ قصائد </a:t>
            </a:r>
            <a:endParaRPr lang="en-US" sz="3200"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rtl="1">
              <a:buNone/>
            </a:pPr>
            <a:r>
              <a:rPr lang="ar-SA" sz="32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سميت معلقات لأنها تعلق بالذهن.</a:t>
            </a:r>
            <a:endParaRPr lang="en-US" sz="3200"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rtl="1">
              <a:buNone/>
            </a:pPr>
            <a:r>
              <a:rPr lang="ar-SA" sz="32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تتميز المعلقات ببناء متكرر غالباً ببدأ بالوقف على الاطلال.</a:t>
            </a:r>
            <a:endParaRPr lang="en-US" sz="32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rtl="1">
              <a:buNone/>
            </a:pPr>
            <a:r>
              <a:rPr lang="ar-SA" sz="3100" b="1" kern="100" dirty="0">
                <a:solidFill>
                  <a:srgbClr val="191919"/>
                </a:solidFill>
                <a:effectLst/>
                <a:latin typeface="Calibri" panose="020F0502020204030204" pitchFamily="34" charset="0"/>
                <a:ea typeface="Times New Roman" panose="02020603050405020304" pitchFamily="18" charset="0"/>
                <a:cs typeface="Times New Roman" panose="02020603050405020304" pitchFamily="18" charset="0"/>
              </a:rPr>
              <a:t>الأطلال:</a:t>
            </a:r>
            <a:r>
              <a:rPr lang="ar-SA" sz="3100" b="1" kern="100" dirty="0">
                <a:solidFill>
                  <a:srgbClr val="2F5597"/>
                </a:solidFill>
                <a:effectLst/>
                <a:latin typeface="Calibri" panose="020F0502020204030204" pitchFamily="34" charset="0"/>
                <a:ea typeface="Times New Roman" panose="02020603050405020304" pitchFamily="18" charset="0"/>
                <a:cs typeface="Times New Roman" panose="02020603050405020304" pitchFamily="18" charset="0"/>
              </a:rPr>
              <a:t> </a:t>
            </a:r>
            <a:r>
              <a:rPr lang="ar-SA" sz="3100" b="1" kern="100" dirty="0">
                <a:solidFill>
                  <a:schemeClr val="accent5">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وقوف الشاعر على بيت متعذب  مفردها طل ومعناها ماتبقى من آثار الديار.</a:t>
            </a:r>
            <a:endParaRPr lang="en-US" sz="3100" kern="100" dirty="0">
              <a:solidFill>
                <a:schemeClr val="accent5">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0" lvl="0" indent="0" algn="ctr" rtl="1">
              <a:buNone/>
            </a:pPr>
            <a:r>
              <a:rPr lang="ar-SA" sz="3100" b="1" kern="100" dirty="0">
                <a:solidFill>
                  <a:srgbClr val="191919"/>
                </a:solidFill>
                <a:effectLst/>
                <a:latin typeface="Calibri" panose="020F0502020204030204" pitchFamily="34" charset="0"/>
                <a:ea typeface="Times New Roman" panose="02020603050405020304" pitchFamily="18" charset="0"/>
                <a:cs typeface="Times New Roman" panose="02020603050405020304" pitchFamily="18" charset="0"/>
              </a:rPr>
              <a:t>شعراء المعلقات:</a:t>
            </a:r>
            <a:r>
              <a:rPr lang="ar-SA" sz="3100" b="1" kern="100" dirty="0">
                <a:solidFill>
                  <a:srgbClr val="2F5597"/>
                </a:solidFill>
                <a:effectLst/>
                <a:latin typeface="Calibri" panose="020F0502020204030204" pitchFamily="34" charset="0"/>
                <a:ea typeface="Times New Roman" panose="02020603050405020304" pitchFamily="18" charset="0"/>
                <a:cs typeface="Times New Roman" panose="02020603050405020304" pitchFamily="18" charset="0"/>
              </a:rPr>
              <a:t> </a:t>
            </a:r>
            <a:r>
              <a:rPr lang="ar-SA" sz="3100" b="1" kern="100" dirty="0">
                <a:solidFill>
                  <a:schemeClr val="accent5">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امرؤ القيس – طرفة بن العبد – لبيد بن ربيع – زهير ابي سلمى – عنتر بن شداد.</a:t>
            </a:r>
            <a:endParaRPr lang="en-US" sz="3100" kern="100" dirty="0">
              <a:solidFill>
                <a:schemeClr val="accent5">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0" lvl="0" indent="0" algn="ctr" rtl="1">
              <a:buNone/>
            </a:pPr>
            <a:endParaRPr lang="en-US" sz="3200"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2123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3D7DB-6C91-C7E2-DDBA-B8B097492F23}"/>
              </a:ext>
            </a:extLst>
          </p:cNvPr>
          <p:cNvSpPr>
            <a:spLocks noGrp="1"/>
          </p:cNvSpPr>
          <p:nvPr>
            <p:ph type="title"/>
          </p:nvPr>
        </p:nvSpPr>
        <p:spPr/>
        <p:txBody>
          <a:bodyPr/>
          <a:lstStyle/>
          <a:p>
            <a:pPr algn="ctr"/>
            <a:r>
              <a:rPr lang="ar-SA" sz="4000" b="1" dirty="0">
                <a:solidFill>
                  <a:schemeClr val="bg1">
                    <a:lumMod val="10000"/>
                  </a:schemeClr>
                </a:solidFill>
                <a:effectLst/>
                <a:ea typeface="Times New Roman" panose="02020603050405020304" pitchFamily="18" charset="0"/>
                <a:cs typeface="Times New Roman" panose="02020603050405020304" pitchFamily="18" charset="0"/>
              </a:rPr>
              <a:t>الصعاليك</a:t>
            </a:r>
            <a:r>
              <a:rPr lang="en-US" dirty="0">
                <a:effectLst/>
              </a:rPr>
              <a:t> </a:t>
            </a:r>
            <a:endParaRPr lang="en-US" dirty="0"/>
          </a:p>
        </p:txBody>
      </p:sp>
      <p:sp>
        <p:nvSpPr>
          <p:cNvPr id="3" name="Content Placeholder 2">
            <a:extLst>
              <a:ext uri="{FF2B5EF4-FFF2-40B4-BE49-F238E27FC236}">
                <a16:creationId xmlns:a16="http://schemas.microsoft.com/office/drawing/2014/main" id="{AD104C30-2E7F-21CC-E432-B6D58930DC57}"/>
              </a:ext>
            </a:extLst>
          </p:cNvPr>
          <p:cNvSpPr>
            <a:spLocks noGrp="1"/>
          </p:cNvSpPr>
          <p:nvPr>
            <p:ph idx="1"/>
          </p:nvPr>
        </p:nvSpPr>
        <p:spPr>
          <a:xfrm>
            <a:off x="1295400" y="1638300"/>
            <a:ext cx="9601200" cy="3581400"/>
          </a:xfrm>
        </p:spPr>
        <p:txBody>
          <a:bodyPr>
            <a:normAutofit/>
          </a:bodyPr>
          <a:lstStyle/>
          <a:p>
            <a:pPr marL="0" lvl="0" indent="0" algn="r" rtl="1">
              <a:buNone/>
            </a:pPr>
            <a:r>
              <a:rPr lang="ar-SA" sz="3500" b="1" kern="100" dirty="0">
                <a:solidFill>
                  <a:srgbClr val="BF9000"/>
                </a:solidFill>
                <a:effectLst/>
                <a:latin typeface="Times New Roman" panose="02020603050405020304" pitchFamily="18" charset="0"/>
                <a:ea typeface="Times New Roman" panose="02020603050405020304" pitchFamily="18" charset="0"/>
                <a:cs typeface="Times New Roman" panose="02020603050405020304" pitchFamily="18" charset="0"/>
              </a:rPr>
              <a:t>مفردها صعلوك وهو المشرد ، فقير ، لا مأوى له وقاطع الطرق وبشرتهم سمراء وكانوا يطردون من القبيلة بسبب مشاكلهم.</a:t>
            </a:r>
            <a:endParaRPr lang="en-US" sz="35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35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شعراء الصعاليك:</a:t>
            </a:r>
            <a:r>
              <a:rPr lang="ar-SA" sz="3500" b="1" kern="100" dirty="0">
                <a:solidFill>
                  <a:srgbClr val="4472C4"/>
                </a:solidFill>
                <a:effectLst/>
                <a:latin typeface="Times New Roman" panose="02020603050405020304" pitchFamily="18" charset="0"/>
                <a:ea typeface="Times New Roman" panose="02020603050405020304" pitchFamily="18" charset="0"/>
                <a:cs typeface="Times New Roman" panose="02020603050405020304" pitchFamily="18" charset="0"/>
              </a:rPr>
              <a:t> الشنفري – تأبط شراً – عروة بن الورد – السليك بن السلكه.</a:t>
            </a:r>
            <a:endParaRPr lang="en-US" sz="35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endParaRPr lang="en-US" sz="35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a:buNone/>
            </a:pPr>
            <a:r>
              <a:rPr lang="en-US" dirty="0">
                <a:effectLst/>
              </a:rPr>
              <a:t> </a:t>
            </a:r>
            <a:endParaRPr lang="en-US" dirty="0"/>
          </a:p>
        </p:txBody>
      </p:sp>
    </p:spTree>
    <p:extLst>
      <p:ext uri="{BB962C8B-B14F-4D97-AF65-F5344CB8AC3E}">
        <p14:creationId xmlns:p14="http://schemas.microsoft.com/office/powerpoint/2010/main" val="2223897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C2336-4405-F6D2-56E1-8D5EE93AE339}"/>
              </a:ext>
            </a:extLst>
          </p:cNvPr>
          <p:cNvSpPr>
            <a:spLocks noGrp="1"/>
          </p:cNvSpPr>
          <p:nvPr>
            <p:ph type="title"/>
          </p:nvPr>
        </p:nvSpPr>
        <p:spPr/>
        <p:txBody>
          <a:bodyPr/>
          <a:lstStyle/>
          <a:p>
            <a:pPr algn="ctr"/>
            <a:r>
              <a:rPr lang="ar-SA" sz="4400" b="1" kern="100" dirty="0">
                <a:solidFill>
                  <a:schemeClr val="bg1">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دواوين الشعراء والقبائل:</a:t>
            </a:r>
            <a:endParaRPr lang="en-US" dirty="0">
              <a:solidFill>
                <a:schemeClr val="bg1">
                  <a:lumMod val="10000"/>
                </a:schemeClr>
              </a:solidFill>
            </a:endParaRPr>
          </a:p>
        </p:txBody>
      </p:sp>
      <p:sp>
        <p:nvSpPr>
          <p:cNvPr id="3" name="Content Placeholder 2">
            <a:extLst>
              <a:ext uri="{FF2B5EF4-FFF2-40B4-BE49-F238E27FC236}">
                <a16:creationId xmlns:a16="http://schemas.microsoft.com/office/drawing/2014/main" id="{1CDBE7F2-2EFE-B64C-2AC0-46452D82F05E}"/>
              </a:ext>
            </a:extLst>
          </p:cNvPr>
          <p:cNvSpPr>
            <a:spLocks noGrp="1"/>
          </p:cNvSpPr>
          <p:nvPr>
            <p:ph idx="1"/>
          </p:nvPr>
        </p:nvSpPr>
        <p:spPr/>
        <p:txBody>
          <a:bodyPr/>
          <a:lstStyle/>
          <a:p>
            <a:pPr marL="0" indent="0" algn="r">
              <a:buNone/>
            </a:pPr>
            <a:r>
              <a:rPr lang="ar-SA" sz="3600" b="1"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وصلنا العدد الكبير من دواوين الشعراء لكن لم تصل كاملة بستثناء قبيلة بني هذيل وصلت ديوانهم كامل</a:t>
            </a:r>
            <a:r>
              <a:rPr lang="ar-SA" sz="2000" b="1"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chemeClr val="accent5">
                  <a:lumMod val="50000"/>
                </a:schemeClr>
              </a:solidFill>
            </a:endParaRPr>
          </a:p>
        </p:txBody>
      </p:sp>
    </p:spTree>
    <p:extLst>
      <p:ext uri="{BB962C8B-B14F-4D97-AF65-F5344CB8AC3E}">
        <p14:creationId xmlns:p14="http://schemas.microsoft.com/office/powerpoint/2010/main" val="310277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D9981-14F0-5AC6-4BB7-E034746B37D4}"/>
              </a:ext>
            </a:extLst>
          </p:cNvPr>
          <p:cNvSpPr>
            <a:spLocks noGrp="1"/>
          </p:cNvSpPr>
          <p:nvPr>
            <p:ph type="title"/>
          </p:nvPr>
        </p:nvSpPr>
        <p:spPr>
          <a:xfrm>
            <a:off x="1371600" y="685800"/>
            <a:ext cx="9601200" cy="697368"/>
          </a:xfrm>
        </p:spPr>
        <p:txBody>
          <a:bodyPr>
            <a:normAutofit fontScale="90000"/>
          </a:bodyPr>
          <a:lstStyle/>
          <a:p>
            <a:pPr algn="ctr"/>
            <a:r>
              <a:rPr lang="ar-SA" sz="40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معلقة امرؤ القيس:</a:t>
            </a:r>
            <a:br>
              <a:rPr lang="en-US" sz="4000" kern="1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F2357F5-C0E5-EEBD-8F65-AAA90339E137}"/>
              </a:ext>
            </a:extLst>
          </p:cNvPr>
          <p:cNvSpPr>
            <a:spLocks noGrp="1"/>
          </p:cNvSpPr>
          <p:nvPr>
            <p:ph idx="1"/>
          </p:nvPr>
        </p:nvSpPr>
        <p:spPr>
          <a:xfrm>
            <a:off x="1295400" y="1638300"/>
            <a:ext cx="9601200" cy="3581400"/>
          </a:xfrm>
        </p:spPr>
        <p:txBody>
          <a:bodyPr>
            <a:normAutofit fontScale="92500"/>
          </a:bodyPr>
          <a:lstStyle/>
          <a:p>
            <a:pPr marL="0" lvl="0" indent="0" algn="r" rtl="1">
              <a:buNone/>
            </a:pPr>
            <a:r>
              <a:rPr lang="ar-SA" sz="35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ماهي تجربة الوقف على الاطلال في الشعر الجاهلي ؟</a:t>
            </a:r>
            <a:endParaRPr lang="en-US" sz="35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ar-SA" sz="35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الوقف والبكاء وتذكر جميع المشاعر (حزن ، شوق)</a:t>
            </a:r>
            <a:endParaRPr lang="en-US" sz="35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ar-SA" sz="35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امرؤ القيس أول من وقف على الاطلال فبكى وابكى، بعدها تحول البكاء على الاطلال إلى تقاليد في الشعرالقديم واصبح يلتزم به معظم الشعراء.</a:t>
            </a:r>
            <a:endParaRPr lang="en-US" sz="35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35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ماهي المشاكل الأساسية لشاعر الاطلال ؟</a:t>
            </a:r>
            <a:endParaRPr lang="en-US" sz="35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r" rtl="1">
              <a:buNone/>
            </a:pPr>
            <a:r>
              <a:rPr lang="ar-SA" sz="35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الشاعر ربما يعاني من الإحساس بالعجز أمام الزمن.</a:t>
            </a:r>
            <a:endParaRPr lang="en-US" sz="35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04022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F978-222A-9702-7A47-7C5E2D0C30E9}"/>
              </a:ext>
            </a:extLst>
          </p:cNvPr>
          <p:cNvSpPr>
            <a:spLocks noGrp="1"/>
          </p:cNvSpPr>
          <p:nvPr>
            <p:ph type="title"/>
          </p:nvPr>
        </p:nvSpPr>
        <p:spPr>
          <a:xfrm>
            <a:off x="1371600" y="685800"/>
            <a:ext cx="9601200" cy="709943"/>
          </a:xfrm>
        </p:spPr>
        <p:txBody>
          <a:bodyPr>
            <a:normAutofit fontScale="90000"/>
          </a:bodyPr>
          <a:lstStyle/>
          <a:p>
            <a:pPr algn="ctr" rtl="1"/>
            <a:r>
              <a:rPr lang="ar-SA" sz="40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أنواع النثر الجاهلي:</a:t>
            </a:r>
            <a:br>
              <a:rPr lang="en-US" sz="40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ar-SA" sz="2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النثر المقصود بهِ التأثير الجمالي.</a:t>
            </a:r>
            <a:br>
              <a:rPr lang="en-US" sz="2200" kern="100" dirty="0">
                <a:effectLst/>
                <a:latin typeface="Times New Roman" panose="02020603050405020304" pitchFamily="18" charset="0"/>
                <a:ea typeface="Times New Roman" panose="02020603050405020304" pitchFamily="18" charset="0"/>
                <a:cs typeface="Times New Roman" panose="02020603050405020304" pitchFamily="18" charset="0"/>
              </a:rPr>
            </a:br>
            <a:r>
              <a:rPr lang="ar-SA" sz="2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لايهدف إلى التواصل بل يهدف إلى احداث اثر جمالي.</a:t>
            </a:r>
            <a:br>
              <a:rPr lang="en-US" sz="2200" kern="1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40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4000" kern="1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40D0BC0-B727-FA11-D4BC-0C6AF71469BA}"/>
              </a:ext>
            </a:extLst>
          </p:cNvPr>
          <p:cNvSpPr>
            <a:spLocks noGrp="1"/>
          </p:cNvSpPr>
          <p:nvPr>
            <p:ph idx="1"/>
          </p:nvPr>
        </p:nvSpPr>
        <p:spPr/>
        <p:txBody>
          <a:bodyPr/>
          <a:lstStyle/>
          <a:p>
            <a:pPr marL="0" indent="0" algn="ctr">
              <a:buNone/>
            </a:pPr>
            <a:r>
              <a:rPr lang="ar-SA" sz="3200" b="1"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القصص</a:t>
            </a:r>
            <a:r>
              <a:rPr lang="en-US" sz="3200" dirty="0">
                <a:solidFill>
                  <a:schemeClr val="accent5">
                    <a:lumMod val="50000"/>
                  </a:schemeClr>
                </a:solidFill>
                <a:effectLst/>
                <a:latin typeface="Times New Roman" panose="02020603050405020304" pitchFamily="18" charset="0"/>
                <a:cs typeface="Times New Roman" panose="02020603050405020304" pitchFamily="18" charset="0"/>
              </a:rPr>
              <a:t> </a:t>
            </a:r>
          </a:p>
          <a:p>
            <a:pPr marL="0" indent="0" algn="ctr">
              <a:buNone/>
            </a:pPr>
            <a:r>
              <a:rPr lang="ar-SA" sz="32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الحكم والامثال</a:t>
            </a:r>
            <a:endParaRPr lang="en-US" sz="3200" b="1" kern="10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a:buNone/>
            </a:pPr>
            <a:r>
              <a:rPr lang="ar-SA" sz="3200" b="1"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سجع الكهان</a:t>
            </a:r>
            <a:r>
              <a:rPr lang="en-US" sz="3200" dirty="0">
                <a:solidFill>
                  <a:schemeClr val="accent5">
                    <a:lumMod val="50000"/>
                  </a:schemeClr>
                </a:solidFill>
                <a:effectLst/>
                <a:latin typeface="Times New Roman" panose="02020603050405020304" pitchFamily="18" charset="0"/>
                <a:cs typeface="Times New Roman" panose="02020603050405020304" pitchFamily="18" charset="0"/>
              </a:rPr>
              <a:t> </a:t>
            </a:r>
          </a:p>
          <a:p>
            <a:pPr marL="0" indent="0" algn="ctr">
              <a:buNone/>
            </a:pPr>
            <a:r>
              <a:rPr lang="ar-SA" sz="3200" b="1"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الخطابة الجاهلية</a:t>
            </a:r>
            <a:r>
              <a:rPr lang="en-US" sz="1600" dirty="0">
                <a:effectLst/>
              </a:rPr>
              <a:t> </a:t>
            </a:r>
            <a:endParaRPr lang="en-US" sz="1800" b="1" kern="100" dirty="0">
              <a:solidFill>
                <a:srgbClr val="548235"/>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1926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95A61-ECF9-E1FE-E4C4-285A9B4E7B6F}"/>
              </a:ext>
            </a:extLst>
          </p:cNvPr>
          <p:cNvSpPr>
            <a:spLocks noGrp="1"/>
          </p:cNvSpPr>
          <p:nvPr>
            <p:ph type="title"/>
          </p:nvPr>
        </p:nvSpPr>
        <p:spPr/>
        <p:txBody>
          <a:bodyPr/>
          <a:lstStyle/>
          <a:p>
            <a:pPr algn="ctr"/>
            <a:r>
              <a:rPr lang="ar-SA" sz="4000" b="1" dirty="0">
                <a:solidFill>
                  <a:schemeClr val="bg1">
                    <a:lumMod val="10000"/>
                  </a:schemeClr>
                </a:solidFill>
                <a:effectLst/>
                <a:ea typeface="Times New Roman" panose="02020603050405020304" pitchFamily="18" charset="0"/>
                <a:cs typeface="Times New Roman" panose="02020603050405020304" pitchFamily="18" charset="0"/>
              </a:rPr>
              <a:t>القصص</a:t>
            </a:r>
            <a:r>
              <a:rPr lang="en-US" dirty="0">
                <a:effectLst/>
              </a:rPr>
              <a:t> </a:t>
            </a:r>
            <a:endParaRPr lang="en-US" dirty="0"/>
          </a:p>
        </p:txBody>
      </p:sp>
      <p:sp>
        <p:nvSpPr>
          <p:cNvPr id="3" name="Content Placeholder 2">
            <a:extLst>
              <a:ext uri="{FF2B5EF4-FFF2-40B4-BE49-F238E27FC236}">
                <a16:creationId xmlns:a16="http://schemas.microsoft.com/office/drawing/2014/main" id="{F71E7551-4AD5-ED42-B753-7A708E5BA65D}"/>
              </a:ext>
            </a:extLst>
          </p:cNvPr>
          <p:cNvSpPr>
            <a:spLocks noGrp="1"/>
          </p:cNvSpPr>
          <p:nvPr>
            <p:ph idx="1"/>
          </p:nvPr>
        </p:nvSpPr>
        <p:spPr>
          <a:xfrm>
            <a:off x="1371600" y="1719026"/>
            <a:ext cx="9601200" cy="4945330"/>
          </a:xfrm>
        </p:spPr>
        <p:txBody>
          <a:bodyPr>
            <a:normAutofit/>
          </a:bodyPr>
          <a:lstStyle/>
          <a:p>
            <a:pPr marL="0" lvl="0" indent="0" algn="r" rtl="1">
              <a:buNone/>
            </a:pPr>
            <a:r>
              <a:rPr lang="ar-SA" sz="32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المصدر الخارجي:</a:t>
            </a:r>
            <a:r>
              <a:rPr lang="ar-SA" sz="3200" b="1" kern="100" dirty="0">
                <a:solidFill>
                  <a:srgbClr val="3857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من الأمم والحضارات المجاورة للجزيرة وكانت تأتي مع قوافل التجارة.</a:t>
            </a:r>
            <a:endParaRPr lang="en-US"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buNone/>
            </a:pPr>
            <a:r>
              <a:rPr lang="ar-SA" sz="3200" b="1" kern="100" dirty="0">
                <a:solidFill>
                  <a:srgbClr val="191919"/>
                </a:solidFill>
                <a:effectLst/>
                <a:latin typeface="Times New Roman" panose="02020603050405020304" pitchFamily="18" charset="0"/>
                <a:ea typeface="Times New Roman" panose="02020603050405020304" pitchFamily="18" charset="0"/>
                <a:cs typeface="Times New Roman" panose="02020603050405020304" pitchFamily="18" charset="0"/>
              </a:rPr>
              <a:t>المصدر الداخلي:</a:t>
            </a:r>
            <a:r>
              <a:rPr lang="ar-SA" sz="3200" b="1" kern="100" dirty="0">
                <a:solidFill>
                  <a:srgbClr val="3857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3200" b="1" kern="100" dirty="0">
                <a:solidFill>
                  <a:srgbClr val="2F5597"/>
                </a:solidFill>
                <a:effectLst/>
                <a:latin typeface="Times New Roman" panose="02020603050405020304" pitchFamily="18" charset="0"/>
                <a:ea typeface="Times New Roman" panose="02020603050405020304" pitchFamily="18" charset="0"/>
                <a:cs typeface="Times New Roman" panose="02020603050405020304" pitchFamily="18" charset="0"/>
              </a:rPr>
              <a:t>كانوا يحكون قصص عن أيام العرب، أحداث مشهورة في تاريخهم.</a:t>
            </a:r>
            <a:endPar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040196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30</Slides>
  <Notes>0</Notes>
  <HiddenSlides>0</HiddenSlide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Crop</vt:lpstr>
      <vt:lpstr>اللغة: تواصل  اللغة في الادب: القيمة الجمالية        العصر الجاهلي           العصر الإسلامي            العصر الأموي            العصر العباسي          العصر الحديث </vt:lpstr>
      <vt:lpstr>PowerPoint Presentation</vt:lpstr>
      <vt:lpstr>المجموعات الشعرية التي وصلتنا من العصر الجاهلي: </vt:lpstr>
      <vt:lpstr>المعلقات </vt:lpstr>
      <vt:lpstr>الصعاليك </vt:lpstr>
      <vt:lpstr>دواوين الشعراء والقبائل:</vt:lpstr>
      <vt:lpstr>معلقة امرؤ القيس: </vt:lpstr>
      <vt:lpstr>أنواع النثر الجاهلي: النثر المقصود بهِ التأثير الجمالي. لايهدف إلى التواصل بل يهدف إلى احداث اثر جمالي.   </vt:lpstr>
      <vt:lpstr>القصص </vt:lpstr>
      <vt:lpstr>الحكم والامثال </vt:lpstr>
      <vt:lpstr>سجع الكهان </vt:lpstr>
      <vt:lpstr>الخطابة الجاهلية </vt:lpstr>
      <vt:lpstr>موقف الإسلام من الشعر (صدر الإسلام) </vt:lpstr>
      <vt:lpstr>النقائض الشعرية في العصر الأموي</vt:lpstr>
      <vt:lpstr>كلمة النقيضة لها معنى محدد في العصر الاموي:</vt:lpstr>
      <vt:lpstr>أسباب ظهور النقائض</vt:lpstr>
      <vt:lpstr>هل يمكن اخذ المعلومات التاريخية من الفنون؟</vt:lpstr>
      <vt:lpstr>الرسائل الأدبية </vt:lpstr>
      <vt:lpstr>خصائص الرسائل الادبية</vt:lpstr>
      <vt:lpstr>الفرق بين الخطبة والرسائل الادبية</vt:lpstr>
      <vt:lpstr>العصر العباسي </vt:lpstr>
      <vt:lpstr>السرد والعمل السردي </vt:lpstr>
      <vt:lpstr>مكونات العمل السردي:</vt:lpstr>
      <vt:lpstr>الشخصيات </vt:lpstr>
      <vt:lpstr>الأحداث</vt:lpstr>
      <vt:lpstr>الحبكات</vt:lpstr>
      <vt:lpstr>الفضاء السردي</vt:lpstr>
      <vt:lpstr>المقامات </vt:lpstr>
      <vt:lpstr>قصيدة التفعيلة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اللغة: تواصل  اللغة في الادب: القيمة الجمالية        العصر الجاهلي           العصر الإسلامي            العصر الأموي            العصر العباسي          العصر الحديث </dc:title>
  <dc:creator>Shaimaa Mohammed Alajmi</dc:creator>
  <cp:lastModifiedBy>Shaimaa Mohammed Alajmi</cp:lastModifiedBy>
  <cp:revision>3</cp:revision>
  <dcterms:created xsi:type="dcterms:W3CDTF">2023-05-19T14:08:34Z</dcterms:created>
  <dcterms:modified xsi:type="dcterms:W3CDTF">2023-05-26T15:16:16Z</dcterms:modified>
</cp:coreProperties>
</file>